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68" r:id="rId2"/>
    <p:sldId id="260" r:id="rId3"/>
    <p:sldId id="271" r:id="rId4"/>
  </p:sldIdLst>
  <p:sldSz cx="10655300" cy="7562850"/>
  <p:notesSz cx="10655300" cy="756285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orient="horz" pos="222" userDrawn="1">
          <p15:clr>
            <a:srgbClr val="A4A3A4"/>
          </p15:clr>
        </p15:guide>
        <p15:guide id="3" pos="188" userDrawn="1">
          <p15:clr>
            <a:srgbClr val="A4A3A4"/>
          </p15:clr>
        </p15:guide>
        <p15:guide id="7" pos="6524" userDrawn="1">
          <p15:clr>
            <a:srgbClr val="A4A3A4"/>
          </p15:clr>
        </p15:guide>
        <p15:guide id="8" pos="3356" userDrawn="1">
          <p15:clr>
            <a:srgbClr val="A4A3A4"/>
          </p15:clr>
        </p15:guide>
        <p15:guide id="9" orient="horz" pos="4542" userDrawn="1">
          <p15:clr>
            <a:srgbClr val="A4A3A4"/>
          </p15:clr>
        </p15:guide>
        <p15:guide id="10" orient="horz" pos="462" userDrawn="1">
          <p15:clr>
            <a:srgbClr val="A4A3A4"/>
          </p15:clr>
        </p15:guide>
        <p15:guide id="11" pos="3500" userDrawn="1">
          <p15:clr>
            <a:srgbClr val="A4A3A4"/>
          </p15:clr>
        </p15:guide>
        <p15:guide id="12" pos="3212" userDrawn="1">
          <p15:clr>
            <a:srgbClr val="A4A3A4"/>
          </p15:clr>
        </p15:guide>
        <p15:guide id="13" orient="horz" pos="377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81" autoAdjust="0"/>
    <p:restoredTop sz="94421" autoAdjust="0"/>
  </p:normalViewPr>
  <p:slideViewPr>
    <p:cSldViewPr>
      <p:cViewPr varScale="1">
        <p:scale>
          <a:sx n="44" d="100"/>
          <a:sy n="44" d="100"/>
        </p:scale>
        <p:origin x="36" y="80"/>
      </p:cViewPr>
      <p:guideLst>
        <p:guide orient="horz" pos="222"/>
        <p:guide pos="188"/>
        <p:guide pos="6524"/>
        <p:guide pos="3356"/>
        <p:guide orient="horz" pos="4542"/>
        <p:guide orient="horz" pos="462"/>
        <p:guide pos="3500"/>
        <p:guide pos="3212"/>
        <p:guide orient="horz" pos="377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18038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6035675" y="0"/>
            <a:ext cx="4616450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A0603F-56B0-498E-BB68-911F223726C5}" type="datetimeFigureOut">
              <a:rPr lang="zh-CN" altLang="en-US" smtClean="0"/>
              <a:t>2024/11/29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530600" y="946150"/>
            <a:ext cx="3594100" cy="2551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1065213" y="3640138"/>
            <a:ext cx="8524875" cy="29781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7183438"/>
            <a:ext cx="4618038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6035675" y="7183438"/>
            <a:ext cx="4616450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FB43A1-3DCF-4C1F-8637-706173D84FD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0694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FB43A1-3DCF-4C1F-8637-706173D84FD9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334679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FB43A1-3DCF-4C1F-8637-706173D84FD9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29225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FB43A1-3DCF-4C1F-8637-706173D84FD9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73276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99623" y="2344483"/>
            <a:ext cx="9062403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99247" y="4235196"/>
            <a:ext cx="7463155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rgbClr val="414042"/>
                </a:solidFill>
                <a:latin typeface="Noto Mono"/>
                <a:cs typeface="Noto Mono"/>
              </a:defRPr>
            </a:lvl1pPr>
          </a:lstStyle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pc="-30" dirty="0"/>
              <a:t>‹#›</a:t>
            </a:fld>
            <a:endParaRPr spc="-3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rgbClr val="414042"/>
                </a:solidFill>
                <a:latin typeface="Noto Mono"/>
                <a:cs typeface="Noto Mono"/>
              </a:defRPr>
            </a:lvl1pPr>
          </a:lstStyle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pc="-30" dirty="0"/>
              <a:t>‹#›</a:t>
            </a:fld>
            <a:endParaRPr spc="-3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3082" y="1739455"/>
            <a:ext cx="4637818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490749" y="1739455"/>
            <a:ext cx="4637818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rgbClr val="414042"/>
                </a:solidFill>
                <a:latin typeface="Noto Mono"/>
                <a:cs typeface="Noto Mono"/>
              </a:defRPr>
            </a:lvl1pPr>
          </a:lstStyle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pc="-30" dirty="0"/>
              <a:t>‹#›</a:t>
            </a:fld>
            <a:endParaRPr spc="-3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rgbClr val="414042"/>
                </a:solidFill>
                <a:latin typeface="Noto Mono"/>
                <a:cs typeface="Noto Mono"/>
              </a:defRPr>
            </a:lvl1pPr>
          </a:lstStyle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pc="-30" dirty="0"/>
              <a:t>‹#›</a:t>
            </a:fld>
            <a:endParaRPr spc="-3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rgbClr val="414042"/>
                </a:solidFill>
                <a:latin typeface="Noto Mono"/>
                <a:cs typeface="Noto Mono"/>
              </a:defRPr>
            </a:lvl1pPr>
          </a:lstStyle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pc="-30" dirty="0"/>
              <a:t>‹#›</a:t>
            </a:fld>
            <a:endParaRPr spc="-30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1E52C23-0A7F-4F93-8577-934A60C98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93F34814-5214-447E-90DB-3E7C3C30385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0F980E2-B5B8-4850-AB63-6DDEE02177C8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9603CA27-1DA8-4629-B1BA-ED4F6E10D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lang="en-US" altLang="zh-CN" spc="-30" smtClean="0"/>
              <a:t>‹#›</a:t>
            </a:fld>
            <a:endParaRPr lang="en-US" altLang="zh-CN" spc="-30" dirty="0"/>
          </a:p>
        </p:txBody>
      </p:sp>
    </p:spTree>
    <p:extLst>
      <p:ext uri="{BB962C8B-B14F-4D97-AF65-F5344CB8AC3E}">
        <p14:creationId xmlns:p14="http://schemas.microsoft.com/office/powerpoint/2010/main" val="1006263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9148" y="1924024"/>
            <a:ext cx="9057005" cy="1946687"/>
          </a:xfrm>
        </p:spPr>
        <p:txBody>
          <a:bodyPr anchor="b"/>
          <a:lstStyle>
            <a:lvl1pPr algn="ctr">
              <a:defRPr sz="6325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913" y="3972249"/>
            <a:ext cx="7991476" cy="389466"/>
          </a:xfrm>
        </p:spPr>
        <p:txBody>
          <a:bodyPr/>
          <a:lstStyle>
            <a:lvl1pPr marL="0" indent="0" algn="ctr">
              <a:buNone/>
              <a:defRPr sz="2531"/>
            </a:lvl1pPr>
            <a:lvl2pPr marL="482011" indent="0" algn="ctr">
              <a:buNone/>
              <a:defRPr sz="2109"/>
            </a:lvl2pPr>
            <a:lvl3pPr marL="964021" indent="0" algn="ctr">
              <a:buNone/>
              <a:defRPr sz="1897"/>
            </a:lvl3pPr>
            <a:lvl4pPr marL="1446032" indent="0" algn="ctr">
              <a:buNone/>
              <a:defRPr sz="1687"/>
            </a:lvl4pPr>
            <a:lvl5pPr marL="1928043" indent="0" algn="ctr">
              <a:buNone/>
              <a:defRPr sz="1687"/>
            </a:lvl5pPr>
            <a:lvl6pPr marL="2410054" indent="0" algn="ctr">
              <a:buNone/>
              <a:defRPr sz="1687"/>
            </a:lvl6pPr>
            <a:lvl7pPr marL="2892064" indent="0" algn="ctr">
              <a:buNone/>
              <a:defRPr sz="1687"/>
            </a:lvl7pPr>
            <a:lvl8pPr marL="3374074" indent="0" algn="ctr">
              <a:buNone/>
              <a:defRPr sz="1687"/>
            </a:lvl8pPr>
            <a:lvl9pPr marL="3856085" indent="0" algn="ctr">
              <a:buNone/>
              <a:defRPr sz="1687"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3082" y="7033450"/>
            <a:ext cx="2452179" cy="276999"/>
          </a:xfrm>
        </p:spPr>
        <p:txBody>
          <a:bodyPr/>
          <a:lstStyle/>
          <a:p>
            <a:fld id="{7D331F5D-D710-454C-8A51-9ACC6800494C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4961" y="7033450"/>
            <a:ext cx="3411728" cy="276999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84816" y="7163030"/>
            <a:ext cx="175895" cy="107722"/>
          </a:xfrm>
        </p:spPr>
        <p:txBody>
          <a:bodyPr/>
          <a:lstStyle/>
          <a:p>
            <a:fld id="{D537EFC4-16FA-497C-BB3E-90FD714B7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470949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3082" y="302514"/>
            <a:ext cx="9595485" cy="1210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3082" y="1739455"/>
            <a:ext cx="9595485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24961" y="7033450"/>
            <a:ext cx="341172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3082" y="7033450"/>
            <a:ext cx="2452179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084816" y="7163030"/>
            <a:ext cx="175895" cy="130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00" b="0" i="0">
                <a:solidFill>
                  <a:srgbClr val="414042"/>
                </a:solidFill>
                <a:latin typeface="Noto Mono"/>
                <a:cs typeface="Noto Mono"/>
              </a:defRPr>
            </a:lvl1pPr>
          </a:lstStyle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pc="-30" dirty="0"/>
              <a:t>‹#›</a:t>
            </a:fld>
            <a:endParaRPr spc="-3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microsoft.com/office/2007/relationships/hdphoto" Target="../media/hdphoto1.wdp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jpe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2" Type="http://schemas.openxmlformats.org/officeDocument/2006/relationships/slideLayout" Target="../slideLayouts/slideLayout5.xml"/><Relationship Id="rId16" Type="http://schemas.openxmlformats.org/officeDocument/2006/relationships/image" Target="../media/image21.png"/><Relationship Id="rId1" Type="http://schemas.openxmlformats.org/officeDocument/2006/relationships/tags" Target="../tags/tag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图片 28">
            <a:extLst>
              <a:ext uri="{FF2B5EF4-FFF2-40B4-BE49-F238E27FC236}">
                <a16:creationId xmlns:a16="http://schemas.microsoft.com/office/drawing/2014/main" id="{5B523FE8-B842-44A0-88AE-0C047B57AB95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45"/>
          <a:stretch/>
        </p:blipFill>
        <p:spPr>
          <a:xfrm>
            <a:off x="5333326" y="352425"/>
            <a:ext cx="5321973" cy="338317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0" name="图片 29">
            <a:extLst>
              <a:ext uri="{FF2B5EF4-FFF2-40B4-BE49-F238E27FC236}">
                <a16:creationId xmlns:a16="http://schemas.microsoft.com/office/drawing/2014/main" id="{1823AE8E-0E3A-443A-85ED-691A94D1BEC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1217" y="6312846"/>
            <a:ext cx="811414" cy="822539"/>
          </a:xfrm>
          <a:prstGeom prst="rect">
            <a:avLst/>
          </a:prstGeom>
        </p:spPr>
      </p:pic>
      <p:sp>
        <p:nvSpPr>
          <p:cNvPr id="31" name="文本框 30">
            <a:extLst>
              <a:ext uri="{FF2B5EF4-FFF2-40B4-BE49-F238E27FC236}">
                <a16:creationId xmlns:a16="http://schemas.microsoft.com/office/drawing/2014/main" id="{0BEE1709-A555-410B-9080-DD3BB5AA2CB3}"/>
              </a:ext>
            </a:extLst>
          </p:cNvPr>
          <p:cNvSpPr txBox="1"/>
          <p:nvPr/>
        </p:nvSpPr>
        <p:spPr>
          <a:xfrm>
            <a:off x="5651065" y="6866387"/>
            <a:ext cx="1602788" cy="222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845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华为技术有限公司</a:t>
            </a:r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id="{41F74807-2226-448D-A342-A77826EB8AB1}"/>
              </a:ext>
            </a:extLst>
          </p:cNvPr>
          <p:cNvSpPr txBox="1"/>
          <p:nvPr/>
        </p:nvSpPr>
        <p:spPr>
          <a:xfrm>
            <a:off x="5541727" y="4766724"/>
            <a:ext cx="4967523" cy="846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ts val="845"/>
              </a:spcBef>
            </a:pPr>
            <a:r>
              <a:rPr lang="zh-CN" altLang="en-US" sz="1691" b="1" dirty="0">
                <a:latin typeface="WenQuanYi Micro Hei"/>
                <a:ea typeface="微软雅黑" panose="020B0503020204020204" pitchFamily="34" charset="-122"/>
              </a:rPr>
              <a:t>  集团生产经营上云</a:t>
            </a:r>
            <a:endParaRPr lang="en-US" altLang="zh-CN" sz="1691" b="1" dirty="0">
              <a:latin typeface="WenQuanYi Micro Hei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  <a:spcBef>
                <a:spcPts val="845"/>
              </a:spcBef>
            </a:pPr>
            <a:r>
              <a:rPr lang="zh-CN" altLang="en-US" sz="1151" dirty="0">
                <a:latin typeface="WenQuanYi Micro Hei"/>
                <a:ea typeface="微软雅黑" panose="020B0503020204020204" pitchFamily="34" charset="-122"/>
              </a:rPr>
              <a:t>              </a:t>
            </a:r>
            <a:r>
              <a:rPr lang="zh-CN" altLang="en-US" sz="1268" dirty="0">
                <a:latin typeface="WenQuanYi Micro Hei"/>
                <a:ea typeface="微软雅黑" panose="020B0503020204020204" pitchFamily="34" charset="-122"/>
              </a:rPr>
              <a:t>加速集团智能化升级</a:t>
            </a:r>
            <a:endParaRPr lang="en-US" altLang="zh-CN" sz="1268" dirty="0">
              <a:latin typeface="WenQuanYi Micro Hei"/>
              <a:ea typeface="微软雅黑" panose="020B0503020204020204" pitchFamily="34" charset="-122"/>
            </a:endParaRPr>
          </a:p>
        </p:txBody>
      </p:sp>
      <p:sp>
        <p:nvSpPr>
          <p:cNvPr id="33" name="object 2">
            <a:extLst>
              <a:ext uri="{FF2B5EF4-FFF2-40B4-BE49-F238E27FC236}">
                <a16:creationId xmlns:a16="http://schemas.microsoft.com/office/drawing/2014/main" id="{5A766251-872E-48F1-A5D6-3512F8A7A52C}"/>
              </a:ext>
            </a:extLst>
          </p:cNvPr>
          <p:cNvSpPr/>
          <p:nvPr/>
        </p:nvSpPr>
        <p:spPr>
          <a:xfrm>
            <a:off x="397790" y="6328236"/>
            <a:ext cx="3786860" cy="39846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34" name="object 3">
            <a:extLst>
              <a:ext uri="{FF2B5EF4-FFF2-40B4-BE49-F238E27FC236}">
                <a16:creationId xmlns:a16="http://schemas.microsoft.com/office/drawing/2014/main" id="{D497035A-08C1-49A8-ACE8-032F18756E58}"/>
              </a:ext>
            </a:extLst>
          </p:cNvPr>
          <p:cNvGrpSpPr/>
          <p:nvPr/>
        </p:nvGrpSpPr>
        <p:grpSpPr>
          <a:xfrm>
            <a:off x="398051" y="6879590"/>
            <a:ext cx="3749040" cy="178435"/>
            <a:chOff x="420796" y="6918693"/>
            <a:chExt cx="3749040" cy="178435"/>
          </a:xfrm>
        </p:grpSpPr>
        <p:sp>
          <p:nvSpPr>
            <p:cNvPr id="35" name="object 4">
              <a:extLst>
                <a:ext uri="{FF2B5EF4-FFF2-40B4-BE49-F238E27FC236}">
                  <a16:creationId xmlns:a16="http://schemas.microsoft.com/office/drawing/2014/main" id="{F2334655-40E9-4154-B863-841364DC7FAB}"/>
                </a:ext>
              </a:extLst>
            </p:cNvPr>
            <p:cNvSpPr/>
            <p:nvPr/>
          </p:nvSpPr>
          <p:spPr>
            <a:xfrm>
              <a:off x="420796" y="6918693"/>
              <a:ext cx="2943941" cy="178108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5">
              <a:extLst>
                <a:ext uri="{FF2B5EF4-FFF2-40B4-BE49-F238E27FC236}">
                  <a16:creationId xmlns:a16="http://schemas.microsoft.com/office/drawing/2014/main" id="{8990EE06-2784-4E70-A98D-3EFD3775D785}"/>
                </a:ext>
              </a:extLst>
            </p:cNvPr>
            <p:cNvSpPr/>
            <p:nvPr/>
          </p:nvSpPr>
          <p:spPr>
            <a:xfrm>
              <a:off x="3379279" y="7029341"/>
              <a:ext cx="790270" cy="67459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7" name="object 6">
            <a:extLst>
              <a:ext uri="{FF2B5EF4-FFF2-40B4-BE49-F238E27FC236}">
                <a16:creationId xmlns:a16="http://schemas.microsoft.com/office/drawing/2014/main" id="{34068E14-C838-4BB2-9FC8-8CE50C7D59F3}"/>
              </a:ext>
            </a:extLst>
          </p:cNvPr>
          <p:cNvGrpSpPr/>
          <p:nvPr/>
        </p:nvGrpSpPr>
        <p:grpSpPr>
          <a:xfrm>
            <a:off x="398875" y="5910085"/>
            <a:ext cx="2884430" cy="288048"/>
            <a:chOff x="421620" y="5949188"/>
            <a:chExt cx="2884430" cy="288048"/>
          </a:xfrm>
        </p:grpSpPr>
        <p:sp>
          <p:nvSpPr>
            <p:cNvPr id="38" name="object 7">
              <a:extLst>
                <a:ext uri="{FF2B5EF4-FFF2-40B4-BE49-F238E27FC236}">
                  <a16:creationId xmlns:a16="http://schemas.microsoft.com/office/drawing/2014/main" id="{DF2A0EB7-8234-4878-9A7E-C637776A8A1F}"/>
                </a:ext>
              </a:extLst>
            </p:cNvPr>
            <p:cNvSpPr/>
            <p:nvPr/>
          </p:nvSpPr>
          <p:spPr>
            <a:xfrm>
              <a:off x="421620" y="5949188"/>
              <a:ext cx="2884430" cy="288048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39" name="object 10">
              <a:extLst>
                <a:ext uri="{FF2B5EF4-FFF2-40B4-BE49-F238E27FC236}">
                  <a16:creationId xmlns:a16="http://schemas.microsoft.com/office/drawing/2014/main" id="{2DAD4E0C-CEED-4419-929C-175A45FE9BF6}"/>
                </a:ext>
              </a:extLst>
            </p:cNvPr>
            <p:cNvSpPr/>
            <p:nvPr/>
          </p:nvSpPr>
          <p:spPr>
            <a:xfrm>
              <a:off x="807783" y="6075514"/>
              <a:ext cx="225425" cy="38735"/>
            </a:xfrm>
            <a:custGeom>
              <a:avLst/>
              <a:gdLst/>
              <a:ahLst/>
              <a:cxnLst/>
              <a:rect l="l" t="t" r="r" b="b"/>
              <a:pathLst>
                <a:path w="225425" h="38735">
                  <a:moveTo>
                    <a:pt x="32791" y="38"/>
                  </a:moveTo>
                  <a:lnTo>
                    <a:pt x="25120" y="38"/>
                  </a:lnTo>
                  <a:lnTo>
                    <a:pt x="25120" y="15240"/>
                  </a:lnTo>
                  <a:lnTo>
                    <a:pt x="7785" y="15240"/>
                  </a:lnTo>
                  <a:lnTo>
                    <a:pt x="7785" y="38"/>
                  </a:lnTo>
                  <a:lnTo>
                    <a:pt x="0" y="38"/>
                  </a:lnTo>
                  <a:lnTo>
                    <a:pt x="0" y="37858"/>
                  </a:lnTo>
                  <a:lnTo>
                    <a:pt x="7785" y="37858"/>
                  </a:lnTo>
                  <a:lnTo>
                    <a:pt x="7785" y="22504"/>
                  </a:lnTo>
                  <a:lnTo>
                    <a:pt x="25120" y="22504"/>
                  </a:lnTo>
                  <a:lnTo>
                    <a:pt x="25120" y="37858"/>
                  </a:lnTo>
                  <a:lnTo>
                    <a:pt x="32791" y="37858"/>
                  </a:lnTo>
                  <a:lnTo>
                    <a:pt x="32791" y="38"/>
                  </a:lnTo>
                  <a:close/>
                </a:path>
                <a:path w="225425" h="38735">
                  <a:moveTo>
                    <a:pt x="76085" y="0"/>
                  </a:moveTo>
                  <a:lnTo>
                    <a:pt x="68376" y="0"/>
                  </a:lnTo>
                  <a:lnTo>
                    <a:pt x="68376" y="27813"/>
                  </a:lnTo>
                  <a:lnTo>
                    <a:pt x="65316" y="31076"/>
                  </a:lnTo>
                  <a:lnTo>
                    <a:pt x="54165" y="31076"/>
                  </a:lnTo>
                  <a:lnTo>
                    <a:pt x="51066" y="27724"/>
                  </a:lnTo>
                  <a:lnTo>
                    <a:pt x="51066" y="0"/>
                  </a:lnTo>
                  <a:lnTo>
                    <a:pt x="43395" y="0"/>
                  </a:lnTo>
                  <a:lnTo>
                    <a:pt x="43395" y="32296"/>
                  </a:lnTo>
                  <a:lnTo>
                    <a:pt x="49301" y="38430"/>
                  </a:lnTo>
                  <a:lnTo>
                    <a:pt x="70078" y="38430"/>
                  </a:lnTo>
                  <a:lnTo>
                    <a:pt x="76085" y="32207"/>
                  </a:lnTo>
                  <a:lnTo>
                    <a:pt x="76085" y="0"/>
                  </a:lnTo>
                  <a:close/>
                </a:path>
                <a:path w="225425" h="38735">
                  <a:moveTo>
                    <a:pt x="120015" y="37820"/>
                  </a:moveTo>
                  <a:lnTo>
                    <a:pt x="116560" y="29984"/>
                  </a:lnTo>
                  <a:lnTo>
                    <a:pt x="113550" y="23126"/>
                  </a:lnTo>
                  <a:lnTo>
                    <a:pt x="107581" y="9575"/>
                  </a:lnTo>
                  <a:lnTo>
                    <a:pt x="105664" y="5219"/>
                  </a:lnTo>
                  <a:lnTo>
                    <a:pt x="105664" y="23126"/>
                  </a:lnTo>
                  <a:lnTo>
                    <a:pt x="94107" y="23126"/>
                  </a:lnTo>
                  <a:lnTo>
                    <a:pt x="99910" y="9575"/>
                  </a:lnTo>
                  <a:lnTo>
                    <a:pt x="105664" y="23126"/>
                  </a:lnTo>
                  <a:lnTo>
                    <a:pt x="105664" y="5219"/>
                  </a:lnTo>
                  <a:lnTo>
                    <a:pt x="103378" y="12"/>
                  </a:lnTo>
                  <a:lnTo>
                    <a:pt x="96672" y="12"/>
                  </a:lnTo>
                  <a:lnTo>
                    <a:pt x="79908" y="37820"/>
                  </a:lnTo>
                  <a:lnTo>
                    <a:pt x="87807" y="37820"/>
                  </a:lnTo>
                  <a:lnTo>
                    <a:pt x="91236" y="29984"/>
                  </a:lnTo>
                  <a:lnTo>
                    <a:pt x="108572" y="29984"/>
                  </a:lnTo>
                  <a:lnTo>
                    <a:pt x="112001" y="37820"/>
                  </a:lnTo>
                  <a:lnTo>
                    <a:pt x="120015" y="37820"/>
                  </a:lnTo>
                  <a:close/>
                </a:path>
                <a:path w="225425" h="38735">
                  <a:moveTo>
                    <a:pt x="173558" y="12"/>
                  </a:moveTo>
                  <a:lnTo>
                    <a:pt x="165557" y="12"/>
                  </a:lnTo>
                  <a:lnTo>
                    <a:pt x="157175" y="26022"/>
                  </a:lnTo>
                  <a:lnTo>
                    <a:pt x="148590" y="12"/>
                  </a:lnTo>
                  <a:lnTo>
                    <a:pt x="142303" y="12"/>
                  </a:lnTo>
                  <a:lnTo>
                    <a:pt x="133731" y="26022"/>
                  </a:lnTo>
                  <a:lnTo>
                    <a:pt x="125336" y="12"/>
                  </a:lnTo>
                  <a:lnTo>
                    <a:pt x="117208" y="12"/>
                  </a:lnTo>
                  <a:lnTo>
                    <a:pt x="130403" y="37858"/>
                  </a:lnTo>
                  <a:lnTo>
                    <a:pt x="136690" y="37858"/>
                  </a:lnTo>
                  <a:lnTo>
                    <a:pt x="145351" y="12966"/>
                  </a:lnTo>
                  <a:lnTo>
                    <a:pt x="153974" y="37858"/>
                  </a:lnTo>
                  <a:lnTo>
                    <a:pt x="160362" y="37858"/>
                  </a:lnTo>
                  <a:lnTo>
                    <a:pt x="173558" y="12"/>
                  </a:lnTo>
                  <a:close/>
                </a:path>
                <a:path w="225425" h="38735">
                  <a:moveTo>
                    <a:pt x="208381" y="30924"/>
                  </a:moveTo>
                  <a:lnTo>
                    <a:pt x="187274" y="30924"/>
                  </a:lnTo>
                  <a:lnTo>
                    <a:pt x="187274" y="21590"/>
                  </a:lnTo>
                  <a:lnTo>
                    <a:pt x="201295" y="21590"/>
                  </a:lnTo>
                  <a:lnTo>
                    <a:pt x="201295" y="14693"/>
                  </a:lnTo>
                  <a:lnTo>
                    <a:pt x="187274" y="14693"/>
                  </a:lnTo>
                  <a:lnTo>
                    <a:pt x="187274" y="6908"/>
                  </a:lnTo>
                  <a:lnTo>
                    <a:pt x="207568" y="6908"/>
                  </a:lnTo>
                  <a:lnTo>
                    <a:pt x="207568" y="12"/>
                  </a:lnTo>
                  <a:lnTo>
                    <a:pt x="179743" y="12"/>
                  </a:lnTo>
                  <a:lnTo>
                    <a:pt x="179743" y="37820"/>
                  </a:lnTo>
                  <a:lnTo>
                    <a:pt x="208381" y="37820"/>
                  </a:lnTo>
                  <a:lnTo>
                    <a:pt x="208381" y="30924"/>
                  </a:lnTo>
                  <a:close/>
                </a:path>
                <a:path w="225425" h="38735">
                  <a:moveTo>
                    <a:pt x="225107" y="38"/>
                  </a:moveTo>
                  <a:lnTo>
                    <a:pt x="217576" y="38"/>
                  </a:lnTo>
                  <a:lnTo>
                    <a:pt x="217576" y="37858"/>
                  </a:lnTo>
                  <a:lnTo>
                    <a:pt x="225107" y="37858"/>
                  </a:lnTo>
                  <a:lnTo>
                    <a:pt x="225107" y="38"/>
                  </a:lnTo>
                  <a:close/>
                </a:path>
              </a:pathLst>
            </a:custGeom>
            <a:solidFill>
              <a:srgbClr val="4140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0" name="object 15">
            <a:extLst>
              <a:ext uri="{FF2B5EF4-FFF2-40B4-BE49-F238E27FC236}">
                <a16:creationId xmlns:a16="http://schemas.microsoft.com/office/drawing/2014/main" id="{03E81C20-D156-4226-8F7E-71BC00DF8675}"/>
              </a:ext>
            </a:extLst>
          </p:cNvPr>
          <p:cNvSpPr txBox="1"/>
          <p:nvPr/>
        </p:nvSpPr>
        <p:spPr>
          <a:xfrm>
            <a:off x="1308570" y="6855550"/>
            <a:ext cx="196850" cy="987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en-US" sz="550" spc="30" dirty="0">
                <a:solidFill>
                  <a:srgbClr val="414042"/>
                </a:solidFill>
                <a:latin typeface="WenQuanYi Micro Hei"/>
                <a:cs typeface="WenQuanYi Micro Hei"/>
              </a:rPr>
              <a:t>2025</a:t>
            </a:r>
            <a:endParaRPr sz="550" dirty="0">
              <a:latin typeface="WenQuanYi Micro Hei"/>
              <a:cs typeface="WenQuanYi Micro Hei"/>
            </a:endParaRPr>
          </a:p>
        </p:txBody>
      </p:sp>
      <p:pic>
        <p:nvPicPr>
          <p:cNvPr id="41" name="图片 40">
            <a:extLst>
              <a:ext uri="{FF2B5EF4-FFF2-40B4-BE49-F238E27FC236}">
                <a16:creationId xmlns:a16="http://schemas.microsoft.com/office/drawing/2014/main" id="{650F6214-5089-4100-B801-63EB6BF8C30C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5850" b="98344" l="9834" r="89805">
                        <a14:foregroundMark x1="37744" y1="44481" x2="37744" y2="44481"/>
                        <a14:foregroundMark x1="38973" y1="11810" x2="42733" y2="56071"/>
                        <a14:foregroundMark x1="55387" y1="29139" x2="54085" y2="54084"/>
                        <a14:foregroundMark x1="37744" y1="5960" x2="37744" y2="5960"/>
                        <a14:foregroundMark x1="54085" y1="13687" x2="54085" y2="13687"/>
                        <a14:foregroundMark x1="60376" y1="13687" x2="59147" y2="11810"/>
                        <a14:foregroundMark x1="78019" y1="36755" x2="66739" y2="56071"/>
                        <a14:foregroundMark x1="84382" y1="63687" x2="67968" y2="71413"/>
                        <a14:foregroundMark x1="75560" y1="92605" x2="66739" y2="90728"/>
                        <a14:foregroundMark x1="17570" y1="48344" x2="25090" y2="61810"/>
                        <a14:foregroundMark x1="15040" y1="65673" x2="23861" y2="75276"/>
                        <a14:foregroundMark x1="21330" y1="98344" x2="28923" y2="92605"/>
                        <a14:foregroundMark x1="56616" y1="15673" x2="56616" y2="2328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52538" y="6011608"/>
            <a:ext cx="120898" cy="79200"/>
          </a:xfrm>
          <a:prstGeom prst="rect">
            <a:avLst/>
          </a:prstGeom>
        </p:spPr>
      </p:pic>
      <p:pic>
        <p:nvPicPr>
          <p:cNvPr id="42" name="图片 41">
            <a:extLst>
              <a:ext uri="{FF2B5EF4-FFF2-40B4-BE49-F238E27FC236}">
                <a16:creationId xmlns:a16="http://schemas.microsoft.com/office/drawing/2014/main" id="{4C5D822B-BDF7-4CB8-84DA-A0F526DE2AF6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5850" b="98344" l="9834" r="89805">
                        <a14:foregroundMark x1="37744" y1="44481" x2="37744" y2="44481"/>
                        <a14:foregroundMark x1="38973" y1="11810" x2="42733" y2="56071"/>
                        <a14:foregroundMark x1="55387" y1="29139" x2="54085" y2="54084"/>
                        <a14:foregroundMark x1="37744" y1="5960" x2="37744" y2="5960"/>
                        <a14:foregroundMark x1="54085" y1="13687" x2="54085" y2="13687"/>
                        <a14:foregroundMark x1="60376" y1="13687" x2="59147" y2="11810"/>
                        <a14:foregroundMark x1="78019" y1="36755" x2="66739" y2="56071"/>
                        <a14:foregroundMark x1="84382" y1="63687" x2="67968" y2="71413"/>
                        <a14:foregroundMark x1="75560" y1="92605" x2="66739" y2="90728"/>
                        <a14:foregroundMark x1="17570" y1="48344" x2="25090" y2="61810"/>
                        <a14:foregroundMark x1="15040" y1="65673" x2="23861" y2="75276"/>
                        <a14:foregroundMark x1="21330" y1="98344" x2="28923" y2="92605"/>
                        <a14:foregroundMark x1="56616" y1="15673" x2="56616" y2="2328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04108" y="6002683"/>
            <a:ext cx="120898" cy="7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6203977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object 50"/>
          <p:cNvSpPr txBox="1"/>
          <p:nvPr/>
        </p:nvSpPr>
        <p:spPr>
          <a:xfrm>
            <a:off x="5549802" y="686668"/>
            <a:ext cx="4800600" cy="11424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6000">
              <a:lnSpc>
                <a:spcPct val="150000"/>
              </a:lnSpc>
              <a:defRPr/>
            </a:pPr>
            <a:r>
              <a:rPr lang="zh-CN" altLang="en-US" sz="1000" spc="10" dirty="0">
                <a:solidFill>
                  <a:srgbClr val="414042"/>
                </a:solidFill>
                <a:ea typeface="WenQuanYi Micro Hei" panose="020B0606030804020204"/>
              </a:rPr>
              <a:t>集团云作为人工智能、云计算、物联网等新一代信息通信技术的重要载体，是构筑企业智能升级的数字底座。在企业数字化转型过程中，集团需要横向多业务、跨业务数据协同，子公司需要围绕核心生产管理，工厂围绕智能制造、智能排班、智能维护等。集团生产经营上云解决方案从体系协同、分层开放、敏捷高效、安全可信四个方面加速集团智能化升级。</a:t>
            </a:r>
          </a:p>
        </p:txBody>
      </p:sp>
      <p:sp>
        <p:nvSpPr>
          <p:cNvPr id="176" name="object 42">
            <a:extLst>
              <a:ext uri="{FF2B5EF4-FFF2-40B4-BE49-F238E27FC236}">
                <a16:creationId xmlns:a16="http://schemas.microsoft.com/office/drawing/2014/main" id="{494E2DAC-CB05-4A9F-B3A7-3B88ED953B99}"/>
              </a:ext>
            </a:extLst>
          </p:cNvPr>
          <p:cNvSpPr/>
          <p:nvPr/>
        </p:nvSpPr>
        <p:spPr>
          <a:xfrm>
            <a:off x="5556250" y="2585389"/>
            <a:ext cx="4800600" cy="4015436"/>
          </a:xfrm>
          <a:custGeom>
            <a:avLst/>
            <a:gdLst/>
            <a:ahLst/>
            <a:cxnLst/>
            <a:rect l="l" t="t" r="r" b="b"/>
            <a:pathLst>
              <a:path w="4428490" h="2895600">
                <a:moveTo>
                  <a:pt x="4428007" y="2895104"/>
                </a:moveTo>
                <a:lnTo>
                  <a:pt x="0" y="2895104"/>
                </a:lnTo>
                <a:lnTo>
                  <a:pt x="0" y="0"/>
                </a:lnTo>
                <a:lnTo>
                  <a:pt x="4428007" y="0"/>
                </a:lnTo>
                <a:lnTo>
                  <a:pt x="4428007" y="2895104"/>
                </a:lnTo>
                <a:close/>
              </a:path>
            </a:pathLst>
          </a:custGeom>
          <a:ln w="5473">
            <a:solidFill>
              <a:srgbClr val="A7A9AC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组合 9">
            <a:extLst>
              <a:ext uri="{FF2B5EF4-FFF2-40B4-BE49-F238E27FC236}">
                <a16:creationId xmlns:a16="http://schemas.microsoft.com/office/drawing/2014/main" id="{18BA151B-4317-47FE-BFAF-AC477C5A17D0}"/>
              </a:ext>
            </a:extLst>
          </p:cNvPr>
          <p:cNvGrpSpPr/>
          <p:nvPr/>
        </p:nvGrpSpPr>
        <p:grpSpPr>
          <a:xfrm>
            <a:off x="5854602" y="2867025"/>
            <a:ext cx="762000" cy="533393"/>
            <a:chOff x="603250" y="2344686"/>
            <a:chExt cx="838200" cy="380807"/>
          </a:xfrm>
        </p:grpSpPr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489EF098-7F8E-4065-A777-A67678B527B1}"/>
                </a:ext>
              </a:extLst>
            </p:cNvPr>
            <p:cNvSpPr/>
            <p:nvPr/>
          </p:nvSpPr>
          <p:spPr>
            <a:xfrm>
              <a:off x="603250" y="2344686"/>
              <a:ext cx="838200" cy="380807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文本框 8">
              <a:extLst>
                <a:ext uri="{FF2B5EF4-FFF2-40B4-BE49-F238E27FC236}">
                  <a16:creationId xmlns:a16="http://schemas.microsoft.com/office/drawing/2014/main" id="{B6F4BE9D-E7F0-4BCA-B407-75B7A7EABB8D}"/>
                </a:ext>
              </a:extLst>
            </p:cNvPr>
            <p:cNvSpPr txBox="1"/>
            <p:nvPr/>
          </p:nvSpPr>
          <p:spPr>
            <a:xfrm>
              <a:off x="603250" y="2374336"/>
              <a:ext cx="838200" cy="3215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en-US" altLang="zh-CN" sz="900" b="1" dirty="0">
                  <a:solidFill>
                    <a:schemeClr val="bg1"/>
                  </a:solidFill>
                  <a:ea typeface="WenQuanYi Micro Hei" panose="020B0606030804020204"/>
                </a:rPr>
                <a:t>IT</a:t>
              </a:r>
              <a:r>
                <a:rPr lang="zh-CN" altLang="en-US" sz="900" b="1" dirty="0">
                  <a:solidFill>
                    <a:schemeClr val="bg1"/>
                  </a:solidFill>
                  <a:ea typeface="WenQuanYi Micro Hei" panose="020B0606030804020204"/>
                </a:rPr>
                <a:t>系统分散，运维管理难</a:t>
              </a:r>
            </a:p>
          </p:txBody>
        </p:sp>
      </p:grpSp>
      <p:sp>
        <p:nvSpPr>
          <p:cNvPr id="248" name="文本框 14">
            <a:extLst>
              <a:ext uri="{FF2B5EF4-FFF2-40B4-BE49-F238E27FC236}">
                <a16:creationId xmlns:a16="http://schemas.microsoft.com/office/drawing/2014/main" id="{38D76068-BD5F-47BA-8457-E601CEC33CC8}"/>
              </a:ext>
            </a:extLst>
          </p:cNvPr>
          <p:cNvSpPr txBox="1"/>
          <p:nvPr/>
        </p:nvSpPr>
        <p:spPr>
          <a:xfrm>
            <a:off x="6825211" y="2896095"/>
            <a:ext cx="1828800" cy="43447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71450" indent="-171450" defTabSz="228505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zh-CN" altLang="en-US" sz="1000" dirty="0">
                <a:latin typeface="微软雅黑" panose="020B0503020204020204" pitchFamily="34" charset="-122"/>
                <a:ea typeface="WenQuanYi Micro Hei" panose="020B0606030804020204"/>
              </a:rPr>
              <a:t>系统重复建设，资源利用率低；</a:t>
            </a:r>
          </a:p>
          <a:p>
            <a:pPr marL="171450" indent="-171450" defTabSz="228505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zh-CN" altLang="en-US" sz="1000" dirty="0">
                <a:latin typeface="微软雅黑" panose="020B0503020204020204" pitchFamily="34" charset="-122"/>
                <a:ea typeface="WenQuanYi Micro Hei" panose="020B0606030804020204"/>
              </a:rPr>
              <a:t>集团</a:t>
            </a:r>
            <a:r>
              <a:rPr lang="en-US" altLang="zh-CN" sz="1000" dirty="0">
                <a:latin typeface="微软雅黑" panose="020B0503020204020204" pitchFamily="34" charset="-122"/>
                <a:ea typeface="WenQuanYi Micro Hei" panose="020B0606030804020204"/>
              </a:rPr>
              <a:t>/</a:t>
            </a:r>
            <a:r>
              <a:rPr lang="zh-CN" altLang="en-US" sz="1000" dirty="0">
                <a:latin typeface="微软雅黑" panose="020B0503020204020204" pitchFamily="34" charset="-122"/>
                <a:ea typeface="WenQuanYi Micro Hei" panose="020B0606030804020204"/>
              </a:rPr>
              <a:t>子公司管理运维复杂；</a:t>
            </a:r>
          </a:p>
        </p:txBody>
      </p:sp>
      <p:grpSp>
        <p:nvGrpSpPr>
          <p:cNvPr id="152" name="组合 151">
            <a:extLst>
              <a:ext uri="{FF2B5EF4-FFF2-40B4-BE49-F238E27FC236}">
                <a16:creationId xmlns:a16="http://schemas.microsoft.com/office/drawing/2014/main" id="{634D7904-3339-4EF2-9598-BAF5ACCCE0EC}"/>
              </a:ext>
            </a:extLst>
          </p:cNvPr>
          <p:cNvGrpSpPr/>
          <p:nvPr/>
        </p:nvGrpSpPr>
        <p:grpSpPr>
          <a:xfrm>
            <a:off x="5854602" y="3832227"/>
            <a:ext cx="762000" cy="533393"/>
            <a:chOff x="603250" y="2344686"/>
            <a:chExt cx="838200" cy="380807"/>
          </a:xfrm>
        </p:grpSpPr>
        <p:sp>
          <p:nvSpPr>
            <p:cNvPr id="154" name="矩形 153">
              <a:extLst>
                <a:ext uri="{FF2B5EF4-FFF2-40B4-BE49-F238E27FC236}">
                  <a16:creationId xmlns:a16="http://schemas.microsoft.com/office/drawing/2014/main" id="{63FE2652-D52E-48B1-B9A7-9401528C9F65}"/>
                </a:ext>
              </a:extLst>
            </p:cNvPr>
            <p:cNvSpPr/>
            <p:nvPr/>
          </p:nvSpPr>
          <p:spPr>
            <a:xfrm>
              <a:off x="603250" y="2344686"/>
              <a:ext cx="838200" cy="380807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5" name="文本框 154">
              <a:extLst>
                <a:ext uri="{FF2B5EF4-FFF2-40B4-BE49-F238E27FC236}">
                  <a16:creationId xmlns:a16="http://schemas.microsoft.com/office/drawing/2014/main" id="{7A1CAC83-3804-4059-843A-01CE913A927D}"/>
                </a:ext>
              </a:extLst>
            </p:cNvPr>
            <p:cNvSpPr txBox="1"/>
            <p:nvPr/>
          </p:nvSpPr>
          <p:spPr>
            <a:xfrm>
              <a:off x="603250" y="2366660"/>
              <a:ext cx="838200" cy="3035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zh-CN" altLang="en-US" sz="900" b="1" dirty="0">
                  <a:solidFill>
                    <a:schemeClr val="bg1"/>
                  </a:solidFill>
                  <a:ea typeface="WenQuanYi Micro Hei" panose="020B0606030804020204"/>
                </a:rPr>
                <a:t>资源共享难，业务创新难</a:t>
              </a:r>
            </a:p>
          </p:txBody>
        </p:sp>
      </p:grpSp>
      <p:sp>
        <p:nvSpPr>
          <p:cNvPr id="153" name="文本框 14">
            <a:extLst>
              <a:ext uri="{FF2B5EF4-FFF2-40B4-BE49-F238E27FC236}">
                <a16:creationId xmlns:a16="http://schemas.microsoft.com/office/drawing/2014/main" id="{5D5CDC2A-903D-46CB-A74B-70A40ACA1AFD}"/>
              </a:ext>
            </a:extLst>
          </p:cNvPr>
          <p:cNvSpPr txBox="1"/>
          <p:nvPr/>
        </p:nvSpPr>
        <p:spPr>
          <a:xfrm>
            <a:off x="6831561" y="3875768"/>
            <a:ext cx="3235744" cy="43447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71450" indent="-171450" defTabSz="228505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zh-CN" altLang="en-US" sz="1000" dirty="0">
                <a:latin typeface="微软雅黑" panose="020B0503020204020204" pitchFamily="34" charset="-122"/>
                <a:ea typeface="WenQuanYi Micro Hei" panose="020B0606030804020204"/>
              </a:rPr>
              <a:t>数据分散在各系统，共享耗时天级，研产供销服打通难；</a:t>
            </a:r>
          </a:p>
          <a:p>
            <a:pPr marL="171450" indent="-171450" defTabSz="228505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zh-CN" altLang="en-US" sz="1000" dirty="0">
                <a:latin typeface="微软雅黑" panose="020B0503020204020204" pitchFamily="34" charset="-122"/>
                <a:ea typeface="WenQuanYi Micro Hei" panose="020B0606030804020204"/>
              </a:rPr>
              <a:t>集团丰富的算力和技术资源无法高效向工厂共享；</a:t>
            </a:r>
          </a:p>
        </p:txBody>
      </p:sp>
      <p:grpSp>
        <p:nvGrpSpPr>
          <p:cNvPr id="28" name="组合 27">
            <a:extLst>
              <a:ext uri="{FF2B5EF4-FFF2-40B4-BE49-F238E27FC236}">
                <a16:creationId xmlns:a16="http://schemas.microsoft.com/office/drawing/2014/main" id="{F4487FAC-87BC-4ED1-9B8E-01BA580E2FDD}"/>
              </a:ext>
            </a:extLst>
          </p:cNvPr>
          <p:cNvGrpSpPr/>
          <p:nvPr/>
        </p:nvGrpSpPr>
        <p:grpSpPr>
          <a:xfrm>
            <a:off x="5854602" y="4797429"/>
            <a:ext cx="762000" cy="533393"/>
            <a:chOff x="603250" y="2344686"/>
            <a:chExt cx="838200" cy="380807"/>
          </a:xfrm>
        </p:grpSpPr>
        <p:sp>
          <p:nvSpPr>
            <p:cNvPr id="30" name="矩形 29">
              <a:extLst>
                <a:ext uri="{FF2B5EF4-FFF2-40B4-BE49-F238E27FC236}">
                  <a16:creationId xmlns:a16="http://schemas.microsoft.com/office/drawing/2014/main" id="{FCB632B2-4D79-4085-ADA7-ED25181CE99D}"/>
                </a:ext>
              </a:extLst>
            </p:cNvPr>
            <p:cNvSpPr/>
            <p:nvPr/>
          </p:nvSpPr>
          <p:spPr>
            <a:xfrm>
              <a:off x="603250" y="2344686"/>
              <a:ext cx="838200" cy="380807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1" name="文本框 30">
              <a:extLst>
                <a:ext uri="{FF2B5EF4-FFF2-40B4-BE49-F238E27FC236}">
                  <a16:creationId xmlns:a16="http://schemas.microsoft.com/office/drawing/2014/main" id="{6F750E91-2B13-41F6-9ADD-048AC58D7866}"/>
                </a:ext>
              </a:extLst>
            </p:cNvPr>
            <p:cNvSpPr txBox="1"/>
            <p:nvPr/>
          </p:nvSpPr>
          <p:spPr>
            <a:xfrm>
              <a:off x="603250" y="2366660"/>
              <a:ext cx="838200" cy="3035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zh-CN" altLang="en-US" sz="900" b="1" dirty="0">
                  <a:solidFill>
                    <a:schemeClr val="bg1"/>
                  </a:solidFill>
                  <a:ea typeface="WenQuanYi Micro Hei" panose="020B0606030804020204"/>
                </a:rPr>
                <a:t>安全防护弱，防护恢复难</a:t>
              </a:r>
            </a:p>
          </p:txBody>
        </p:sp>
      </p:grpSp>
      <p:sp>
        <p:nvSpPr>
          <p:cNvPr id="29" name="文本框 14">
            <a:extLst>
              <a:ext uri="{FF2B5EF4-FFF2-40B4-BE49-F238E27FC236}">
                <a16:creationId xmlns:a16="http://schemas.microsoft.com/office/drawing/2014/main" id="{CCB60FC1-2C3A-47E8-AE27-16E485EBA638}"/>
              </a:ext>
            </a:extLst>
          </p:cNvPr>
          <p:cNvSpPr txBox="1"/>
          <p:nvPr/>
        </p:nvSpPr>
        <p:spPr>
          <a:xfrm>
            <a:off x="6831561" y="4828208"/>
            <a:ext cx="3038273" cy="43447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71450" indent="-171450" defTabSz="228505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zh-CN" altLang="en-US" sz="1000" dirty="0">
                <a:latin typeface="微软雅黑" panose="020B0503020204020204" pitchFamily="34" charset="-122"/>
                <a:ea typeface="WenQuanYi Micro Hei" panose="020B0606030804020204"/>
              </a:rPr>
              <a:t>单点防御，缺乏协同，安全问题暴露准确率</a:t>
            </a:r>
            <a:r>
              <a:rPr lang="en-US" altLang="zh-CN" sz="1000" dirty="0">
                <a:latin typeface="微软雅黑" panose="020B0503020204020204" pitchFamily="34" charset="-122"/>
                <a:ea typeface="WenQuanYi Micro Hei" panose="020B0606030804020204"/>
              </a:rPr>
              <a:t>&lt;80%</a:t>
            </a:r>
            <a:r>
              <a:rPr lang="zh-CN" altLang="en-US" sz="1000" dirty="0">
                <a:latin typeface="微软雅黑" panose="020B0503020204020204" pitchFamily="34" charset="-122"/>
                <a:ea typeface="WenQuanYi Micro Hei" panose="020B0606030804020204"/>
              </a:rPr>
              <a:t>；</a:t>
            </a:r>
          </a:p>
          <a:p>
            <a:pPr marL="171450" indent="-171450" defTabSz="228505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zh-CN" altLang="en-US" sz="1000" dirty="0">
                <a:latin typeface="微软雅黑" panose="020B0503020204020204" pitchFamily="34" charset="-122"/>
                <a:ea typeface="WenQuanYi Micro Hei" panose="020B0606030804020204"/>
              </a:rPr>
              <a:t>人工处置效率低，耗时天级；</a:t>
            </a:r>
          </a:p>
        </p:txBody>
      </p:sp>
      <p:grpSp>
        <p:nvGrpSpPr>
          <p:cNvPr id="33" name="组合 32">
            <a:extLst>
              <a:ext uri="{FF2B5EF4-FFF2-40B4-BE49-F238E27FC236}">
                <a16:creationId xmlns:a16="http://schemas.microsoft.com/office/drawing/2014/main" id="{6523ED44-2F05-46F1-B1DB-7942867EF6A8}"/>
              </a:ext>
            </a:extLst>
          </p:cNvPr>
          <p:cNvGrpSpPr/>
          <p:nvPr/>
        </p:nvGrpSpPr>
        <p:grpSpPr>
          <a:xfrm>
            <a:off x="5854602" y="5762632"/>
            <a:ext cx="762000" cy="533393"/>
            <a:chOff x="603250" y="2344686"/>
            <a:chExt cx="838200" cy="380807"/>
          </a:xfrm>
        </p:grpSpPr>
        <p:sp>
          <p:nvSpPr>
            <p:cNvPr id="35" name="矩形 34">
              <a:extLst>
                <a:ext uri="{FF2B5EF4-FFF2-40B4-BE49-F238E27FC236}">
                  <a16:creationId xmlns:a16="http://schemas.microsoft.com/office/drawing/2014/main" id="{41192244-A7D8-46EA-998E-3E18CF859C2D}"/>
                </a:ext>
              </a:extLst>
            </p:cNvPr>
            <p:cNvSpPr/>
            <p:nvPr/>
          </p:nvSpPr>
          <p:spPr>
            <a:xfrm>
              <a:off x="603250" y="2344686"/>
              <a:ext cx="838200" cy="380807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6" name="文本框 35">
              <a:extLst>
                <a:ext uri="{FF2B5EF4-FFF2-40B4-BE49-F238E27FC236}">
                  <a16:creationId xmlns:a16="http://schemas.microsoft.com/office/drawing/2014/main" id="{940E067A-3E9A-4FC1-AC12-01D6AB7839A5}"/>
                </a:ext>
              </a:extLst>
            </p:cNvPr>
            <p:cNvSpPr txBox="1"/>
            <p:nvPr/>
          </p:nvSpPr>
          <p:spPr>
            <a:xfrm>
              <a:off x="603250" y="2366660"/>
              <a:ext cx="838200" cy="3035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zh-CN" altLang="en-US" sz="900" b="1" dirty="0">
                  <a:solidFill>
                    <a:schemeClr val="bg1"/>
                  </a:solidFill>
                  <a:ea typeface="WenQuanYi Micro Hei" panose="020B0606030804020204"/>
                </a:rPr>
                <a:t>系统并存，迁移实施难</a:t>
              </a:r>
            </a:p>
          </p:txBody>
        </p:sp>
      </p:grpSp>
      <p:sp>
        <p:nvSpPr>
          <p:cNvPr id="34" name="文本框 14">
            <a:extLst>
              <a:ext uri="{FF2B5EF4-FFF2-40B4-BE49-F238E27FC236}">
                <a16:creationId xmlns:a16="http://schemas.microsoft.com/office/drawing/2014/main" id="{0E8F2C62-7433-4746-9949-4944B2220C64}"/>
              </a:ext>
            </a:extLst>
          </p:cNvPr>
          <p:cNvSpPr txBox="1"/>
          <p:nvPr/>
        </p:nvSpPr>
        <p:spPr>
          <a:xfrm>
            <a:off x="6831561" y="5773986"/>
            <a:ext cx="2209800" cy="43447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71450" indent="-171450" defTabSz="228505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zh-CN" altLang="en-US" sz="1000" dirty="0">
                <a:latin typeface="微软雅黑" panose="020B0503020204020204" pitchFamily="34" charset="-122"/>
                <a:ea typeface="WenQuanYi Micro Hei" panose="020B0606030804020204"/>
              </a:rPr>
              <a:t>众多新老系统并存、迁移复杂度高；</a:t>
            </a:r>
          </a:p>
          <a:p>
            <a:pPr marL="171450" indent="-171450" defTabSz="228505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zh-CN" altLang="en-US" sz="1000" dirty="0">
                <a:latin typeface="微软雅黑" panose="020B0503020204020204" pitchFamily="34" charset="-122"/>
                <a:ea typeface="WenQuanYi Micro Hei" panose="020B0606030804020204"/>
              </a:rPr>
              <a:t>适配工作量大、实施难；</a:t>
            </a:r>
          </a:p>
        </p:txBody>
      </p:sp>
      <p:grpSp>
        <p:nvGrpSpPr>
          <p:cNvPr id="89" name="组合 88">
            <a:extLst>
              <a:ext uri="{FF2B5EF4-FFF2-40B4-BE49-F238E27FC236}">
                <a16:creationId xmlns:a16="http://schemas.microsoft.com/office/drawing/2014/main" id="{B00680D2-41E3-4416-9474-3AEFEDCCF108}"/>
              </a:ext>
            </a:extLst>
          </p:cNvPr>
          <p:cNvGrpSpPr/>
          <p:nvPr/>
        </p:nvGrpSpPr>
        <p:grpSpPr>
          <a:xfrm>
            <a:off x="5576054" y="348440"/>
            <a:ext cx="4674876" cy="197683"/>
            <a:chOff x="324702" y="348440"/>
            <a:chExt cx="4674876" cy="197683"/>
          </a:xfrm>
        </p:grpSpPr>
        <p:sp>
          <p:nvSpPr>
            <p:cNvPr id="90" name="object 11">
              <a:extLst>
                <a:ext uri="{FF2B5EF4-FFF2-40B4-BE49-F238E27FC236}">
                  <a16:creationId xmlns:a16="http://schemas.microsoft.com/office/drawing/2014/main" id="{4C1E7CFD-5BF1-4387-9B7C-DC4333F98FAC}"/>
                </a:ext>
              </a:extLst>
            </p:cNvPr>
            <p:cNvSpPr txBox="1"/>
            <p:nvPr/>
          </p:nvSpPr>
          <p:spPr>
            <a:xfrm>
              <a:off x="436345" y="348440"/>
              <a:ext cx="4563233" cy="197683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marR="5080">
                <a:lnSpc>
                  <a:spcPct val="107200"/>
                </a:lnSpc>
                <a:spcBef>
                  <a:spcPts val="100"/>
                </a:spcBef>
              </a:pPr>
              <a:r>
                <a:rPr lang="zh-CN" altLang="en-US" sz="1200" b="1" dirty="0">
                  <a:latin typeface="微软雅黑" panose="020B0503020204020204" pitchFamily="34" charset="-122"/>
                  <a:ea typeface="WenQuanYi Micro Hei" panose="020B0606030804020204"/>
                </a:rPr>
                <a:t>解决方案概述</a:t>
              </a:r>
              <a:endParaRPr sz="1200" b="1" dirty="0">
                <a:latin typeface="微软雅黑" panose="020B0503020204020204" pitchFamily="34" charset="-122"/>
                <a:ea typeface="WenQuanYi Micro Hei" panose="020B0606030804020204"/>
              </a:endParaRPr>
            </a:p>
          </p:txBody>
        </p:sp>
        <p:sp>
          <p:nvSpPr>
            <p:cNvPr id="91" name="î$ľîḋe">
              <a:extLst>
                <a:ext uri="{FF2B5EF4-FFF2-40B4-BE49-F238E27FC236}">
                  <a16:creationId xmlns:a16="http://schemas.microsoft.com/office/drawing/2014/main" id="{451DC8D7-6203-4DBF-88AE-B8231DCF7942}"/>
                </a:ext>
              </a:extLst>
            </p:cNvPr>
            <p:cNvSpPr/>
            <p:nvPr/>
          </p:nvSpPr>
          <p:spPr>
            <a:xfrm>
              <a:off x="324702" y="367757"/>
              <a:ext cx="45719" cy="171135"/>
            </a:xfrm>
            <a:prstGeom prst="rect">
              <a:avLst/>
            </a:prstGeom>
            <a:gradFill flip="none" rotWithShape="1">
              <a:gsLst>
                <a:gs pos="100000">
                  <a:srgbClr val="FF0000">
                    <a:alpha val="35000"/>
                  </a:srgbClr>
                </a:gs>
                <a:gs pos="0">
                  <a:srgbClr val="C00000"/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rtlCol="0" anchor="ctr">
              <a:normAutofit fontScale="32500" lnSpcReduction="20000"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92" name="组合 91">
            <a:extLst>
              <a:ext uri="{FF2B5EF4-FFF2-40B4-BE49-F238E27FC236}">
                <a16:creationId xmlns:a16="http://schemas.microsoft.com/office/drawing/2014/main" id="{D198933F-F614-4497-8B8F-D6758FDFA11B}"/>
              </a:ext>
            </a:extLst>
          </p:cNvPr>
          <p:cNvGrpSpPr/>
          <p:nvPr/>
        </p:nvGrpSpPr>
        <p:grpSpPr>
          <a:xfrm>
            <a:off x="5588098" y="2181225"/>
            <a:ext cx="4674876" cy="197683"/>
            <a:chOff x="324702" y="348440"/>
            <a:chExt cx="4674876" cy="197683"/>
          </a:xfrm>
        </p:grpSpPr>
        <p:sp>
          <p:nvSpPr>
            <p:cNvPr id="93" name="object 11">
              <a:extLst>
                <a:ext uri="{FF2B5EF4-FFF2-40B4-BE49-F238E27FC236}">
                  <a16:creationId xmlns:a16="http://schemas.microsoft.com/office/drawing/2014/main" id="{4D92B564-0513-4F2E-8DAF-D8350922C7BE}"/>
                </a:ext>
              </a:extLst>
            </p:cNvPr>
            <p:cNvSpPr txBox="1"/>
            <p:nvPr/>
          </p:nvSpPr>
          <p:spPr>
            <a:xfrm>
              <a:off x="436345" y="348440"/>
              <a:ext cx="4563233" cy="197683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marR="5080">
                <a:lnSpc>
                  <a:spcPct val="107200"/>
                </a:lnSpc>
                <a:spcBef>
                  <a:spcPts val="100"/>
                </a:spcBef>
              </a:pPr>
              <a:r>
                <a:rPr lang="zh-CN" altLang="en-US" sz="1200" b="1" dirty="0">
                  <a:latin typeface="微软雅黑" panose="020B0503020204020204" pitchFamily="34" charset="-122"/>
                  <a:ea typeface="WenQuanYi Micro Hei" panose="020B0606030804020204"/>
                </a:rPr>
                <a:t>业务挑战</a:t>
              </a:r>
              <a:endParaRPr sz="1200" b="1" dirty="0">
                <a:latin typeface="微软雅黑" panose="020B0503020204020204" pitchFamily="34" charset="-122"/>
                <a:ea typeface="WenQuanYi Micro Hei" panose="020B0606030804020204"/>
              </a:endParaRPr>
            </a:p>
          </p:txBody>
        </p:sp>
        <p:sp>
          <p:nvSpPr>
            <p:cNvPr id="94" name="î$ľîḋe">
              <a:extLst>
                <a:ext uri="{FF2B5EF4-FFF2-40B4-BE49-F238E27FC236}">
                  <a16:creationId xmlns:a16="http://schemas.microsoft.com/office/drawing/2014/main" id="{EEA65F58-B768-4107-8F18-AA46B57E336B}"/>
                </a:ext>
              </a:extLst>
            </p:cNvPr>
            <p:cNvSpPr/>
            <p:nvPr/>
          </p:nvSpPr>
          <p:spPr>
            <a:xfrm>
              <a:off x="324702" y="367757"/>
              <a:ext cx="45719" cy="171135"/>
            </a:xfrm>
            <a:prstGeom prst="rect">
              <a:avLst/>
            </a:prstGeom>
            <a:gradFill flip="none" rotWithShape="1">
              <a:gsLst>
                <a:gs pos="100000">
                  <a:srgbClr val="FF0000">
                    <a:alpha val="35000"/>
                  </a:srgbClr>
                </a:gs>
                <a:gs pos="0">
                  <a:srgbClr val="C00000"/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rtlCol="0" anchor="ctr">
              <a:normAutofit fontScale="32500" lnSpcReduction="20000"/>
            </a:bodyPr>
            <a:lstStyle/>
            <a:p>
              <a:pPr algn="ctr"/>
              <a:endParaRPr lang="en-US"/>
            </a:p>
          </p:txBody>
        </p:sp>
      </p:grpSp>
      <p:sp>
        <p:nvSpPr>
          <p:cNvPr id="160" name="object 14">
            <a:extLst>
              <a:ext uri="{FF2B5EF4-FFF2-40B4-BE49-F238E27FC236}">
                <a16:creationId xmlns:a16="http://schemas.microsoft.com/office/drawing/2014/main" id="{BAAB77A0-F75D-4CCA-84E0-94744E59FCD8}"/>
              </a:ext>
            </a:extLst>
          </p:cNvPr>
          <p:cNvSpPr/>
          <p:nvPr/>
        </p:nvSpPr>
        <p:spPr>
          <a:xfrm>
            <a:off x="10356850" y="7225887"/>
            <a:ext cx="0" cy="97790"/>
          </a:xfrm>
          <a:custGeom>
            <a:avLst/>
            <a:gdLst/>
            <a:ahLst/>
            <a:cxnLst/>
            <a:rect l="l" t="t" r="r" b="b"/>
            <a:pathLst>
              <a:path h="97790">
                <a:moveTo>
                  <a:pt x="0" y="0"/>
                </a:moveTo>
                <a:lnTo>
                  <a:pt x="0" y="97370"/>
                </a:lnTo>
              </a:path>
            </a:pathLst>
          </a:custGeom>
          <a:ln w="12700">
            <a:solidFill>
              <a:srgbClr val="C4151C"/>
            </a:solidFill>
          </a:ln>
        </p:spPr>
        <p:txBody>
          <a:bodyPr wrap="square" lIns="0" tIns="0" rIns="0" bIns="0" rtlCol="0"/>
          <a:lstStyle/>
          <a:p>
            <a:endParaRPr>
              <a:latin typeface="WenQuanYi Micro Hei" panose="020B0606030804020204" pitchFamily="34" charset="-122"/>
              <a:ea typeface="WenQuanYi Micro Hei" panose="020B0606030804020204" pitchFamily="34" charset="-122"/>
              <a:cs typeface="WenQuanYi Micro Hei" panose="020B0606030804020204" pitchFamily="34" charset="-122"/>
            </a:endParaRPr>
          </a:p>
        </p:txBody>
      </p:sp>
      <p:sp>
        <p:nvSpPr>
          <p:cNvPr id="161" name="object 208">
            <a:extLst>
              <a:ext uri="{FF2B5EF4-FFF2-40B4-BE49-F238E27FC236}">
                <a16:creationId xmlns:a16="http://schemas.microsoft.com/office/drawing/2014/main" id="{7CB36543-8061-4BB6-AFCC-1470930220D2}"/>
              </a:ext>
            </a:extLst>
          </p:cNvPr>
          <p:cNvSpPr txBox="1"/>
          <p:nvPr/>
        </p:nvSpPr>
        <p:spPr>
          <a:xfrm>
            <a:off x="10213492" y="7210425"/>
            <a:ext cx="125095" cy="114134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z="700" spc="-35" dirty="0">
                <a:solidFill>
                  <a:srgbClr val="414042"/>
                </a:solidFill>
                <a:latin typeface="WenQuanYi Micro Hei" panose="020B0606030804020204" pitchFamily="34" charset="-122"/>
                <a:ea typeface="WenQuanYi Micro Hei" panose="020B0606030804020204" pitchFamily="34" charset="-122"/>
                <a:cs typeface="WenQuanYi Micro Hei" panose="020B0606030804020204" pitchFamily="34" charset="-122"/>
              </a:rPr>
              <a:t>0</a:t>
            </a:r>
            <a:r>
              <a:rPr lang="en-US" altLang="zh-CN" sz="700" spc="-35" dirty="0">
                <a:solidFill>
                  <a:srgbClr val="414042"/>
                </a:solidFill>
                <a:latin typeface="WenQuanYi Micro Hei" panose="020B0606030804020204" pitchFamily="34" charset="-122"/>
                <a:ea typeface="WenQuanYi Micro Hei" panose="020B0606030804020204" pitchFamily="34" charset="-122"/>
                <a:cs typeface="WenQuanYi Micro Hei" panose="020B0606030804020204" pitchFamily="34" charset="-122"/>
              </a:rPr>
              <a:t>1</a:t>
            </a:r>
            <a:endParaRPr sz="700" dirty="0">
              <a:latin typeface="WenQuanYi Micro Hei" panose="020B0606030804020204" pitchFamily="34" charset="-122"/>
              <a:ea typeface="WenQuanYi Micro Hei" panose="020B0606030804020204" pitchFamily="34" charset="-122"/>
              <a:cs typeface="WenQuanYi Micro Hei" panose="020B0606030804020204" pitchFamily="34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object 26">
            <a:extLst>
              <a:ext uri="{FF2B5EF4-FFF2-40B4-BE49-F238E27FC236}">
                <a16:creationId xmlns:a16="http://schemas.microsoft.com/office/drawing/2014/main" id="{4E50599D-A7E5-4592-BE81-447BE9B49CB2}"/>
              </a:ext>
            </a:extLst>
          </p:cNvPr>
          <p:cNvGrpSpPr/>
          <p:nvPr/>
        </p:nvGrpSpPr>
        <p:grpSpPr>
          <a:xfrm>
            <a:off x="5556250" y="736540"/>
            <a:ext cx="4778175" cy="3044885"/>
            <a:chOff x="5830938" y="5545480"/>
            <a:chExt cx="4428007" cy="1482691"/>
          </a:xfrm>
        </p:grpSpPr>
        <p:sp>
          <p:nvSpPr>
            <p:cNvPr id="40" name="object 27">
              <a:extLst>
                <a:ext uri="{FF2B5EF4-FFF2-40B4-BE49-F238E27FC236}">
                  <a16:creationId xmlns:a16="http://schemas.microsoft.com/office/drawing/2014/main" id="{69CF24B7-E39F-42BB-ABA3-FE442AE1FF72}"/>
                </a:ext>
              </a:extLst>
            </p:cNvPr>
            <p:cNvSpPr/>
            <p:nvPr/>
          </p:nvSpPr>
          <p:spPr>
            <a:xfrm>
              <a:off x="5830938" y="5545480"/>
              <a:ext cx="12700" cy="12700"/>
            </a:xfrm>
            <a:custGeom>
              <a:avLst/>
              <a:gdLst/>
              <a:ahLst/>
              <a:cxnLst/>
              <a:rect l="l" t="t" r="r" b="b"/>
              <a:pathLst>
                <a:path w="12700" h="12700">
                  <a:moveTo>
                    <a:pt x="0" y="12700"/>
                  </a:moveTo>
                  <a:lnTo>
                    <a:pt x="0" y="0"/>
                  </a:lnTo>
                  <a:lnTo>
                    <a:pt x="12700" y="0"/>
                  </a:lnTo>
                </a:path>
              </a:pathLst>
            </a:custGeom>
            <a:ln w="635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28">
              <a:extLst>
                <a:ext uri="{FF2B5EF4-FFF2-40B4-BE49-F238E27FC236}">
                  <a16:creationId xmlns:a16="http://schemas.microsoft.com/office/drawing/2014/main" id="{264A97A1-CA1D-439E-987D-4EAC17A7343D}"/>
                </a:ext>
              </a:extLst>
            </p:cNvPr>
            <p:cNvSpPr/>
            <p:nvPr/>
          </p:nvSpPr>
          <p:spPr>
            <a:xfrm>
              <a:off x="5869089" y="5545480"/>
              <a:ext cx="4364990" cy="0"/>
            </a:xfrm>
            <a:custGeom>
              <a:avLst/>
              <a:gdLst/>
              <a:ahLst/>
              <a:cxnLst/>
              <a:rect l="l" t="t" r="r" b="b"/>
              <a:pathLst>
                <a:path w="4364990">
                  <a:moveTo>
                    <a:pt x="0" y="0"/>
                  </a:moveTo>
                  <a:lnTo>
                    <a:pt x="4364418" y="0"/>
                  </a:lnTo>
                </a:path>
              </a:pathLst>
            </a:custGeom>
            <a:ln w="6350">
              <a:solidFill>
                <a:srgbClr val="A7A9AC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29">
              <a:extLst>
                <a:ext uri="{FF2B5EF4-FFF2-40B4-BE49-F238E27FC236}">
                  <a16:creationId xmlns:a16="http://schemas.microsoft.com/office/drawing/2014/main" id="{B3D0DC6D-8ED7-4C01-9AFE-093E9E5EF8A0}"/>
                </a:ext>
              </a:extLst>
            </p:cNvPr>
            <p:cNvSpPr/>
            <p:nvPr/>
          </p:nvSpPr>
          <p:spPr>
            <a:xfrm>
              <a:off x="10246245" y="5545480"/>
              <a:ext cx="12700" cy="12700"/>
            </a:xfrm>
            <a:custGeom>
              <a:avLst/>
              <a:gdLst/>
              <a:ahLst/>
              <a:cxnLst/>
              <a:rect l="l" t="t" r="r" b="b"/>
              <a:pathLst>
                <a:path w="12700" h="12700">
                  <a:moveTo>
                    <a:pt x="0" y="0"/>
                  </a:moveTo>
                  <a:lnTo>
                    <a:pt x="12700" y="0"/>
                  </a:lnTo>
                  <a:lnTo>
                    <a:pt x="12700" y="12700"/>
                  </a:lnTo>
                </a:path>
              </a:pathLst>
            </a:custGeom>
            <a:ln w="635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30">
              <a:extLst>
                <a:ext uri="{FF2B5EF4-FFF2-40B4-BE49-F238E27FC236}">
                  <a16:creationId xmlns:a16="http://schemas.microsoft.com/office/drawing/2014/main" id="{04B15E0E-60EA-4D41-A2E4-0E84F3CBC2D1}"/>
                </a:ext>
              </a:extLst>
            </p:cNvPr>
            <p:cNvSpPr/>
            <p:nvPr/>
          </p:nvSpPr>
          <p:spPr>
            <a:xfrm>
              <a:off x="10258945" y="5583745"/>
              <a:ext cx="0" cy="1419225"/>
            </a:xfrm>
            <a:custGeom>
              <a:avLst/>
              <a:gdLst/>
              <a:ahLst/>
              <a:cxnLst/>
              <a:rect l="l" t="t" r="r" b="b"/>
              <a:pathLst>
                <a:path h="1419225">
                  <a:moveTo>
                    <a:pt x="0" y="0"/>
                  </a:moveTo>
                  <a:lnTo>
                    <a:pt x="0" y="1418958"/>
                  </a:lnTo>
                </a:path>
              </a:pathLst>
            </a:custGeom>
            <a:ln w="6350">
              <a:solidFill>
                <a:srgbClr val="A7A9AC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31">
              <a:extLst>
                <a:ext uri="{FF2B5EF4-FFF2-40B4-BE49-F238E27FC236}">
                  <a16:creationId xmlns:a16="http://schemas.microsoft.com/office/drawing/2014/main" id="{844B7E8E-FCD7-4261-9A09-2DC191342607}"/>
                </a:ext>
              </a:extLst>
            </p:cNvPr>
            <p:cNvSpPr/>
            <p:nvPr/>
          </p:nvSpPr>
          <p:spPr>
            <a:xfrm>
              <a:off x="10246245" y="7015471"/>
              <a:ext cx="12700" cy="12700"/>
            </a:xfrm>
            <a:custGeom>
              <a:avLst/>
              <a:gdLst/>
              <a:ahLst/>
              <a:cxnLst/>
              <a:rect l="l" t="t" r="r" b="b"/>
              <a:pathLst>
                <a:path w="12700" h="12700">
                  <a:moveTo>
                    <a:pt x="12700" y="0"/>
                  </a:moveTo>
                  <a:lnTo>
                    <a:pt x="12700" y="12700"/>
                  </a:lnTo>
                  <a:lnTo>
                    <a:pt x="0" y="12700"/>
                  </a:lnTo>
                </a:path>
              </a:pathLst>
            </a:custGeom>
            <a:ln w="635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32">
              <a:extLst>
                <a:ext uri="{FF2B5EF4-FFF2-40B4-BE49-F238E27FC236}">
                  <a16:creationId xmlns:a16="http://schemas.microsoft.com/office/drawing/2014/main" id="{2F28D9EB-1B36-4F61-A838-798D6ED535BE}"/>
                </a:ext>
              </a:extLst>
            </p:cNvPr>
            <p:cNvSpPr/>
            <p:nvPr/>
          </p:nvSpPr>
          <p:spPr>
            <a:xfrm>
              <a:off x="5856376" y="7028171"/>
              <a:ext cx="4364990" cy="0"/>
            </a:xfrm>
            <a:custGeom>
              <a:avLst/>
              <a:gdLst/>
              <a:ahLst/>
              <a:cxnLst/>
              <a:rect l="l" t="t" r="r" b="b"/>
              <a:pathLst>
                <a:path w="4364990">
                  <a:moveTo>
                    <a:pt x="4364418" y="0"/>
                  </a:moveTo>
                  <a:lnTo>
                    <a:pt x="0" y="0"/>
                  </a:lnTo>
                </a:path>
              </a:pathLst>
            </a:custGeom>
            <a:ln w="6350">
              <a:solidFill>
                <a:srgbClr val="A7A9AC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33">
              <a:extLst>
                <a:ext uri="{FF2B5EF4-FFF2-40B4-BE49-F238E27FC236}">
                  <a16:creationId xmlns:a16="http://schemas.microsoft.com/office/drawing/2014/main" id="{7CE2E18F-104C-4349-8E0C-4DB0E5B3A66F}"/>
                </a:ext>
              </a:extLst>
            </p:cNvPr>
            <p:cNvSpPr/>
            <p:nvPr/>
          </p:nvSpPr>
          <p:spPr>
            <a:xfrm>
              <a:off x="5830950" y="7015471"/>
              <a:ext cx="12700" cy="12700"/>
            </a:xfrm>
            <a:custGeom>
              <a:avLst/>
              <a:gdLst/>
              <a:ahLst/>
              <a:cxnLst/>
              <a:rect l="l" t="t" r="r" b="b"/>
              <a:pathLst>
                <a:path w="12700" h="12700">
                  <a:moveTo>
                    <a:pt x="12700" y="12700"/>
                  </a:moveTo>
                  <a:lnTo>
                    <a:pt x="0" y="12700"/>
                  </a:lnTo>
                  <a:lnTo>
                    <a:pt x="0" y="0"/>
                  </a:lnTo>
                </a:path>
              </a:pathLst>
            </a:custGeom>
            <a:ln w="635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34">
              <a:extLst>
                <a:ext uri="{FF2B5EF4-FFF2-40B4-BE49-F238E27FC236}">
                  <a16:creationId xmlns:a16="http://schemas.microsoft.com/office/drawing/2014/main" id="{B76DC783-889F-49E2-BDB3-1684CE7E458E}"/>
                </a:ext>
              </a:extLst>
            </p:cNvPr>
            <p:cNvSpPr/>
            <p:nvPr/>
          </p:nvSpPr>
          <p:spPr>
            <a:xfrm>
              <a:off x="5830938" y="5570964"/>
              <a:ext cx="0" cy="1419225"/>
            </a:xfrm>
            <a:custGeom>
              <a:avLst/>
              <a:gdLst/>
              <a:ahLst/>
              <a:cxnLst/>
              <a:rect l="l" t="t" r="r" b="b"/>
              <a:pathLst>
                <a:path h="1419225">
                  <a:moveTo>
                    <a:pt x="0" y="1418945"/>
                  </a:moveTo>
                  <a:lnTo>
                    <a:pt x="0" y="0"/>
                  </a:lnTo>
                </a:path>
              </a:pathLst>
            </a:custGeom>
            <a:ln w="6350">
              <a:solidFill>
                <a:srgbClr val="A7A9AC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" name="组合 5">
            <a:extLst>
              <a:ext uri="{FF2B5EF4-FFF2-40B4-BE49-F238E27FC236}">
                <a16:creationId xmlns:a16="http://schemas.microsoft.com/office/drawing/2014/main" id="{7C3A7850-0855-402B-9773-464E367A64C8}"/>
              </a:ext>
            </a:extLst>
          </p:cNvPr>
          <p:cNvGrpSpPr/>
          <p:nvPr/>
        </p:nvGrpSpPr>
        <p:grpSpPr>
          <a:xfrm>
            <a:off x="5549805" y="798545"/>
            <a:ext cx="4793339" cy="697468"/>
            <a:chOff x="5549805" y="885825"/>
            <a:chExt cx="4793339" cy="697468"/>
          </a:xfrm>
        </p:grpSpPr>
        <p:sp>
          <p:nvSpPr>
            <p:cNvPr id="49" name="矩形 48">
              <a:extLst>
                <a:ext uri="{FF2B5EF4-FFF2-40B4-BE49-F238E27FC236}">
                  <a16:creationId xmlns:a16="http://schemas.microsoft.com/office/drawing/2014/main" id="{F2DF7EEB-4C64-4040-80D4-BB693F9975D3}"/>
                </a:ext>
              </a:extLst>
            </p:cNvPr>
            <p:cNvSpPr/>
            <p:nvPr/>
          </p:nvSpPr>
          <p:spPr>
            <a:xfrm>
              <a:off x="5562698" y="885825"/>
              <a:ext cx="4489305" cy="23217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 defTabSz="914478">
                <a:lnSpc>
                  <a:spcPct val="125000"/>
                </a:lnSpc>
                <a:defRPr/>
              </a:pPr>
              <a:r>
                <a:rPr lang="zh-CN" altLang="en-US" sz="800" b="1" spc="200" dirty="0">
                  <a:solidFill>
                    <a:srgbClr val="C00000"/>
                  </a:solidFill>
                  <a:latin typeface="微软雅黑" panose="020B0503020204020204" pitchFamily="34" charset="-122"/>
                  <a:ea typeface="WenQuanYi Micro Hei" panose="020B0606030804020204"/>
                  <a:sym typeface="微软雅黑" panose="020B0503020204020204" pitchFamily="34" charset="-122"/>
                </a:rPr>
                <a:t>一体化平台，运维效率提升</a:t>
              </a:r>
              <a:r>
                <a:rPr lang="en-US" altLang="zh-CN" sz="800" b="1" spc="200" dirty="0">
                  <a:solidFill>
                    <a:srgbClr val="C00000"/>
                  </a:solidFill>
                  <a:latin typeface="微软雅黑" panose="020B0503020204020204" pitchFamily="34" charset="-122"/>
                  <a:ea typeface="WenQuanYi Micro Hei" panose="020B0606030804020204"/>
                  <a:sym typeface="微软雅黑" panose="020B0503020204020204" pitchFamily="34" charset="-122"/>
                </a:rPr>
                <a:t>50%</a:t>
              </a:r>
              <a:endParaRPr lang="zh-CN" altLang="en-US" sz="800" b="1" spc="200" dirty="0">
                <a:solidFill>
                  <a:srgbClr val="C00000"/>
                </a:solidFill>
                <a:latin typeface="微软雅黑" panose="020B0503020204020204" pitchFamily="34" charset="-122"/>
                <a:ea typeface="WenQuanYi Micro Hei" panose="020B0606030804020204"/>
                <a:sym typeface="微软雅黑" panose="020B0503020204020204" pitchFamily="34" charset="-122"/>
              </a:endParaRPr>
            </a:p>
          </p:txBody>
        </p:sp>
        <p:cxnSp>
          <p:nvCxnSpPr>
            <p:cNvPr id="51" name="直接连接符 50">
              <a:extLst>
                <a:ext uri="{FF2B5EF4-FFF2-40B4-BE49-F238E27FC236}">
                  <a16:creationId xmlns:a16="http://schemas.microsoft.com/office/drawing/2014/main" id="{17D59484-65BE-4260-855F-3A052C47B485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470480" y="1140305"/>
              <a:ext cx="2550980" cy="1"/>
            </a:xfrm>
            <a:prstGeom prst="line">
              <a:avLst/>
            </a:prstGeom>
            <a:noFill/>
            <a:ln w="12700" cap="flat" cmpd="sng" algn="ctr">
              <a:gradFill>
                <a:gsLst>
                  <a:gs pos="0">
                    <a:srgbClr val="C00000">
                      <a:alpha val="0"/>
                    </a:srgbClr>
                  </a:gs>
                  <a:gs pos="51000">
                    <a:srgbClr val="C00000"/>
                  </a:gs>
                  <a:gs pos="100000">
                    <a:srgbClr val="C00000">
                      <a:alpha val="0"/>
                    </a:srgbClr>
                  </a:gs>
                </a:gsLst>
                <a:lin ang="0" scaled="0"/>
              </a:gra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52" name="文本框 51">
              <a:extLst>
                <a:ext uri="{FF2B5EF4-FFF2-40B4-BE49-F238E27FC236}">
                  <a16:creationId xmlns:a16="http://schemas.microsoft.com/office/drawing/2014/main" id="{0C55C004-6FCB-4EC9-B672-DD743ADA76EB}"/>
                </a:ext>
              </a:extLst>
            </p:cNvPr>
            <p:cNvSpPr txBox="1"/>
            <p:nvPr/>
          </p:nvSpPr>
          <p:spPr>
            <a:xfrm>
              <a:off x="5549805" y="1143364"/>
              <a:ext cx="4793339" cy="43992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n-US"/>
              </a:defPPr>
              <a:lvl1pPr marL="228600" indent="-228600" defTabSz="914219">
                <a:buFont typeface="+mj-lt"/>
                <a:buAutoNum type="arabicPeriod"/>
                <a:defRPr sz="1200">
                  <a:solidFill>
                    <a:srgbClr val="1D1D1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1pPr>
            </a:lstStyle>
            <a:p>
              <a:pPr marL="171450" indent="-171450" algn="just" defTabSz="228505">
                <a:lnSpc>
                  <a:spcPct val="150000"/>
                </a:lnSpc>
                <a:buFont typeface="Arial" panose="020B0604020202020204" pitchFamily="34" charset="0"/>
                <a:buChar char="•"/>
                <a:defRPr/>
              </a:pPr>
              <a:r>
                <a:rPr lang="zh-CN" altLang="en-US" sz="800" dirty="0">
                  <a:ea typeface="WenQuanYi Micro Hei" panose="020B0606030804020204"/>
                </a:rPr>
                <a:t>集团统一管理，打破云资源池和物理资源池边界，实现网络端到端分钟级互通，提高业务上线效率</a:t>
              </a:r>
            </a:p>
            <a:p>
              <a:pPr marL="171450" indent="-171450" algn="just" defTabSz="228505">
                <a:lnSpc>
                  <a:spcPct val="150000"/>
                </a:lnSpc>
                <a:buFont typeface="Arial" panose="020B0604020202020204" pitchFamily="34" charset="0"/>
                <a:buChar char="•"/>
                <a:defRPr/>
              </a:pPr>
              <a:r>
                <a:rPr lang="zh-CN" altLang="en-US" sz="800" dirty="0">
                  <a:ea typeface="WenQuanYi Micro Hei" panose="020B0606030804020204"/>
                </a:rPr>
                <a:t>全场景技术服务，开箱即用</a:t>
              </a:r>
            </a:p>
          </p:txBody>
        </p:sp>
      </p:grpSp>
      <p:grpSp>
        <p:nvGrpSpPr>
          <p:cNvPr id="7" name="组合 6">
            <a:extLst>
              <a:ext uri="{FF2B5EF4-FFF2-40B4-BE49-F238E27FC236}">
                <a16:creationId xmlns:a16="http://schemas.microsoft.com/office/drawing/2014/main" id="{132C5A8A-3906-4B3F-8249-9A67BB77DDA1}"/>
              </a:ext>
            </a:extLst>
          </p:cNvPr>
          <p:cNvGrpSpPr/>
          <p:nvPr/>
        </p:nvGrpSpPr>
        <p:grpSpPr>
          <a:xfrm>
            <a:off x="5556250" y="1535145"/>
            <a:ext cx="4778175" cy="697468"/>
            <a:chOff x="5556250" y="1724025"/>
            <a:chExt cx="4778175" cy="697468"/>
          </a:xfrm>
        </p:grpSpPr>
        <p:sp>
          <p:nvSpPr>
            <p:cNvPr id="62" name="矩形 61">
              <a:extLst>
                <a:ext uri="{FF2B5EF4-FFF2-40B4-BE49-F238E27FC236}">
                  <a16:creationId xmlns:a16="http://schemas.microsoft.com/office/drawing/2014/main" id="{84E4385B-9CC8-4ADC-B468-D51CFE786072}"/>
                </a:ext>
              </a:extLst>
            </p:cNvPr>
            <p:cNvSpPr/>
            <p:nvPr/>
          </p:nvSpPr>
          <p:spPr>
            <a:xfrm>
              <a:off x="5556250" y="1724025"/>
              <a:ext cx="4489305" cy="23217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 defTabSz="914478">
                <a:lnSpc>
                  <a:spcPct val="125000"/>
                </a:lnSpc>
                <a:defRPr/>
              </a:pPr>
              <a:r>
                <a:rPr lang="zh-CN" altLang="en-US" sz="800" b="1" spc="200" dirty="0">
                  <a:solidFill>
                    <a:srgbClr val="C00000"/>
                  </a:solidFill>
                  <a:latin typeface="微软雅黑" panose="020B0503020204020204" pitchFamily="34" charset="-122"/>
                  <a:ea typeface="WenQuanYi Micro Hei" panose="020B0606030804020204"/>
                  <a:sym typeface="微软雅黑" panose="020B0503020204020204" pitchFamily="34" charset="-122"/>
                </a:rPr>
                <a:t>智能业务创新，训练效率提升</a:t>
              </a:r>
              <a:r>
                <a:rPr lang="en-US" altLang="zh-CN" sz="800" b="1" spc="200" dirty="0">
                  <a:solidFill>
                    <a:srgbClr val="C00000"/>
                  </a:solidFill>
                  <a:latin typeface="微软雅黑" panose="020B0503020204020204" pitchFamily="34" charset="-122"/>
                  <a:ea typeface="WenQuanYi Micro Hei" panose="020B0606030804020204"/>
                  <a:sym typeface="微软雅黑" panose="020B0503020204020204" pitchFamily="34" charset="-122"/>
                </a:rPr>
                <a:t>3</a:t>
              </a:r>
              <a:r>
                <a:rPr lang="zh-CN" altLang="en-US" sz="800" b="1" spc="200" dirty="0">
                  <a:solidFill>
                    <a:srgbClr val="C00000"/>
                  </a:solidFill>
                  <a:latin typeface="微软雅黑" panose="020B0503020204020204" pitchFamily="34" charset="-122"/>
                  <a:ea typeface="WenQuanYi Micro Hei" panose="020B0606030804020204"/>
                  <a:sym typeface="微软雅黑" panose="020B0503020204020204" pitchFamily="34" charset="-122"/>
                </a:rPr>
                <a:t>倍</a:t>
              </a:r>
            </a:p>
          </p:txBody>
        </p:sp>
        <p:cxnSp>
          <p:nvCxnSpPr>
            <p:cNvPr id="63" name="直接连接符 62">
              <a:extLst>
                <a:ext uri="{FF2B5EF4-FFF2-40B4-BE49-F238E27FC236}">
                  <a16:creationId xmlns:a16="http://schemas.microsoft.com/office/drawing/2014/main" id="{EE114158-53E0-4585-9F1D-A2133DA8843B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464032" y="1978505"/>
              <a:ext cx="2550980" cy="1"/>
            </a:xfrm>
            <a:prstGeom prst="line">
              <a:avLst/>
            </a:prstGeom>
            <a:noFill/>
            <a:ln w="12700" cap="flat" cmpd="sng" algn="ctr">
              <a:gradFill>
                <a:gsLst>
                  <a:gs pos="0">
                    <a:srgbClr val="C00000">
                      <a:alpha val="0"/>
                    </a:srgbClr>
                  </a:gs>
                  <a:gs pos="51000">
                    <a:srgbClr val="C00000"/>
                  </a:gs>
                  <a:gs pos="100000">
                    <a:srgbClr val="C00000">
                      <a:alpha val="0"/>
                    </a:srgbClr>
                  </a:gs>
                </a:gsLst>
                <a:lin ang="0" scaled="0"/>
              </a:gra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64" name="文本框 63">
              <a:extLst>
                <a:ext uri="{FF2B5EF4-FFF2-40B4-BE49-F238E27FC236}">
                  <a16:creationId xmlns:a16="http://schemas.microsoft.com/office/drawing/2014/main" id="{1F796571-22D9-4252-A77E-5A7B5A8EEC3D}"/>
                </a:ext>
              </a:extLst>
            </p:cNvPr>
            <p:cNvSpPr txBox="1"/>
            <p:nvPr/>
          </p:nvSpPr>
          <p:spPr>
            <a:xfrm>
              <a:off x="5576055" y="1981564"/>
              <a:ext cx="4758370" cy="43992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n-US"/>
              </a:defPPr>
              <a:lvl1pPr marL="228600" indent="-228600" defTabSz="914219">
                <a:buFont typeface="+mj-lt"/>
                <a:buAutoNum type="arabicPeriod"/>
                <a:defRPr sz="1200">
                  <a:solidFill>
                    <a:srgbClr val="1D1D1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1pPr>
            </a:lstStyle>
            <a:p>
              <a:pPr marL="171450" indent="-171450" algn="just" defTabSz="228505">
                <a:lnSpc>
                  <a:spcPct val="150000"/>
                </a:lnSpc>
                <a:buFont typeface="Arial" panose="020B0604020202020204" pitchFamily="34" charset="0"/>
                <a:buChar char="•"/>
                <a:defRPr/>
              </a:pPr>
              <a:r>
                <a:rPr lang="zh-CN" altLang="en-US" sz="800" dirty="0">
                  <a:ea typeface="WenQuanYi Micro Hei" panose="020B0606030804020204"/>
                </a:rPr>
                <a:t>集团统一构建</a:t>
              </a:r>
              <a:r>
                <a:rPr lang="en-US" altLang="zh-CN" sz="800" dirty="0">
                  <a:ea typeface="WenQuanYi Micro Hei" panose="020B0606030804020204"/>
                </a:rPr>
                <a:t>AI</a:t>
              </a:r>
              <a:r>
                <a:rPr lang="zh-CN" altLang="en-US" sz="800" dirty="0">
                  <a:ea typeface="WenQuanYi Micro Hei" panose="020B0606030804020204"/>
                </a:rPr>
                <a:t>和大数据能力，支持工厂创新应用高效开发</a:t>
              </a:r>
              <a:endParaRPr lang="en-US" altLang="zh-CN" sz="800" dirty="0">
                <a:ea typeface="WenQuanYi Micro Hei" panose="020B0606030804020204"/>
              </a:endParaRPr>
            </a:p>
            <a:p>
              <a:pPr marL="171450" indent="-171450" algn="just" defTabSz="228505">
                <a:lnSpc>
                  <a:spcPct val="150000"/>
                </a:lnSpc>
                <a:buFont typeface="Arial" panose="020B0604020202020204" pitchFamily="34" charset="0"/>
                <a:buChar char="•"/>
                <a:defRPr/>
              </a:pPr>
              <a:r>
                <a:rPr lang="zh-CN" altLang="en-US" sz="800" dirty="0">
                  <a:ea typeface="WenQuanYi Micro Hei" panose="020B0606030804020204"/>
                </a:rPr>
                <a:t>同时集团构建</a:t>
              </a:r>
              <a:r>
                <a:rPr lang="en-US" altLang="zh-CN" sz="800" dirty="0">
                  <a:ea typeface="WenQuanYi Micro Hei" panose="020B0606030804020204"/>
                </a:rPr>
                <a:t>AI</a:t>
              </a:r>
              <a:r>
                <a:rPr lang="zh-CN" altLang="en-US" sz="800" dirty="0">
                  <a:ea typeface="WenQuanYi Micro Hei" panose="020B0606030804020204"/>
                </a:rPr>
                <a:t>训练能力，以及算法仓管理，通过云边端协同，提升工厂作业智慧能力</a:t>
              </a:r>
            </a:p>
          </p:txBody>
        </p:sp>
      </p:grpSp>
      <p:grpSp>
        <p:nvGrpSpPr>
          <p:cNvPr id="12" name="组合 11">
            <a:extLst>
              <a:ext uri="{FF2B5EF4-FFF2-40B4-BE49-F238E27FC236}">
                <a16:creationId xmlns:a16="http://schemas.microsoft.com/office/drawing/2014/main" id="{AC53FA5A-FF6E-410A-AF3E-7D2628C7DC98}"/>
              </a:ext>
            </a:extLst>
          </p:cNvPr>
          <p:cNvGrpSpPr/>
          <p:nvPr/>
        </p:nvGrpSpPr>
        <p:grpSpPr>
          <a:xfrm>
            <a:off x="5556250" y="2271745"/>
            <a:ext cx="4778175" cy="697468"/>
            <a:chOff x="5556250" y="2562225"/>
            <a:chExt cx="4778175" cy="697468"/>
          </a:xfrm>
        </p:grpSpPr>
        <p:sp>
          <p:nvSpPr>
            <p:cNvPr id="66" name="矩形 65">
              <a:extLst>
                <a:ext uri="{FF2B5EF4-FFF2-40B4-BE49-F238E27FC236}">
                  <a16:creationId xmlns:a16="http://schemas.microsoft.com/office/drawing/2014/main" id="{F827EF41-0075-4194-B07D-0EB2018EE94C}"/>
                </a:ext>
              </a:extLst>
            </p:cNvPr>
            <p:cNvSpPr/>
            <p:nvPr/>
          </p:nvSpPr>
          <p:spPr>
            <a:xfrm>
              <a:off x="5556250" y="2562225"/>
              <a:ext cx="4489305" cy="23217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 defTabSz="914478">
                <a:lnSpc>
                  <a:spcPct val="125000"/>
                </a:lnSpc>
                <a:defRPr/>
              </a:pPr>
              <a:r>
                <a:rPr lang="zh-CN" altLang="en-US" sz="800" b="1" spc="200" dirty="0">
                  <a:solidFill>
                    <a:srgbClr val="C00000"/>
                  </a:solidFill>
                  <a:latin typeface="微软雅黑" panose="020B0503020204020204" pitchFamily="34" charset="-122"/>
                  <a:ea typeface="WenQuanYi Micro Hei" panose="020B0606030804020204"/>
                  <a:sym typeface="微软雅黑" panose="020B0503020204020204" pitchFamily="34" charset="-122"/>
                </a:rPr>
                <a:t>全场景容灾，检测准确率为</a:t>
              </a:r>
              <a:r>
                <a:rPr lang="en-US" altLang="zh-CN" sz="800" b="1" spc="200" dirty="0">
                  <a:solidFill>
                    <a:srgbClr val="C00000"/>
                  </a:solidFill>
                  <a:latin typeface="微软雅黑" panose="020B0503020204020204" pitchFamily="34" charset="-122"/>
                  <a:ea typeface="WenQuanYi Micro Hei" panose="020B0606030804020204"/>
                  <a:sym typeface="微软雅黑" panose="020B0503020204020204" pitchFamily="34" charset="-122"/>
                </a:rPr>
                <a:t>90%</a:t>
              </a:r>
              <a:endParaRPr lang="zh-CN" altLang="en-US" sz="800" b="1" spc="200" dirty="0">
                <a:solidFill>
                  <a:srgbClr val="C00000"/>
                </a:solidFill>
                <a:latin typeface="微软雅黑" panose="020B0503020204020204" pitchFamily="34" charset="-122"/>
                <a:ea typeface="WenQuanYi Micro Hei" panose="020B0606030804020204"/>
                <a:sym typeface="微软雅黑" panose="020B0503020204020204" pitchFamily="34" charset="-122"/>
              </a:endParaRPr>
            </a:p>
          </p:txBody>
        </p:sp>
        <p:cxnSp>
          <p:nvCxnSpPr>
            <p:cNvPr id="67" name="直接连接符 66">
              <a:extLst>
                <a:ext uri="{FF2B5EF4-FFF2-40B4-BE49-F238E27FC236}">
                  <a16:creationId xmlns:a16="http://schemas.microsoft.com/office/drawing/2014/main" id="{7B935B9C-6FDA-430E-8D1A-BB9CC7987814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464032" y="2816705"/>
              <a:ext cx="2550980" cy="1"/>
            </a:xfrm>
            <a:prstGeom prst="line">
              <a:avLst/>
            </a:prstGeom>
            <a:noFill/>
            <a:ln w="12700" cap="flat" cmpd="sng" algn="ctr">
              <a:gradFill>
                <a:gsLst>
                  <a:gs pos="0">
                    <a:srgbClr val="C00000">
                      <a:alpha val="0"/>
                    </a:srgbClr>
                  </a:gs>
                  <a:gs pos="51000">
                    <a:srgbClr val="C00000"/>
                  </a:gs>
                  <a:gs pos="100000">
                    <a:srgbClr val="C00000">
                      <a:alpha val="0"/>
                    </a:srgbClr>
                  </a:gs>
                </a:gsLst>
                <a:lin ang="0" scaled="0"/>
              </a:gra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68" name="文本框 67">
              <a:extLst>
                <a:ext uri="{FF2B5EF4-FFF2-40B4-BE49-F238E27FC236}">
                  <a16:creationId xmlns:a16="http://schemas.microsoft.com/office/drawing/2014/main" id="{BB43F459-8BEE-4E8A-AAAB-F3F293E3F136}"/>
                </a:ext>
              </a:extLst>
            </p:cNvPr>
            <p:cNvSpPr txBox="1"/>
            <p:nvPr/>
          </p:nvSpPr>
          <p:spPr>
            <a:xfrm>
              <a:off x="5576055" y="2819764"/>
              <a:ext cx="4758370" cy="43992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n-US"/>
              </a:defPPr>
              <a:lvl1pPr marL="228600" indent="-228600" defTabSz="914219">
                <a:buFont typeface="+mj-lt"/>
                <a:buAutoNum type="arabicPeriod"/>
                <a:defRPr sz="1200">
                  <a:solidFill>
                    <a:srgbClr val="1D1D1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1pPr>
            </a:lstStyle>
            <a:p>
              <a:pPr marL="171450" indent="-171450" algn="just" defTabSz="228505">
                <a:lnSpc>
                  <a:spcPct val="150000"/>
                </a:lnSpc>
                <a:buFont typeface="Arial" panose="020B0604020202020204" pitchFamily="34" charset="0"/>
                <a:buChar char="•"/>
                <a:defRPr/>
              </a:pPr>
              <a:r>
                <a:rPr lang="zh-CN" altLang="en-US" sz="800" dirty="0">
                  <a:ea typeface="WenQuanYi Micro Hei" panose="020B0606030804020204"/>
                </a:rPr>
                <a:t>云网边端一体化防护支持云原生容灾和备份能力，零</a:t>
              </a:r>
              <a:r>
                <a:rPr lang="en-US" altLang="zh-CN" sz="800" dirty="0">
                  <a:ea typeface="WenQuanYi Micro Hei" panose="020B0606030804020204"/>
                </a:rPr>
                <a:t>RPO</a:t>
              </a:r>
              <a:r>
                <a:rPr lang="zh-CN" altLang="en-US" sz="800" dirty="0">
                  <a:ea typeface="WenQuanYi Micro Hei" panose="020B0606030804020204"/>
                </a:rPr>
                <a:t>、分钟级</a:t>
              </a:r>
              <a:r>
                <a:rPr lang="en-US" altLang="zh-CN" sz="800" dirty="0">
                  <a:ea typeface="WenQuanYi Micro Hei" panose="020B0606030804020204"/>
                </a:rPr>
                <a:t>RTO</a:t>
              </a:r>
              <a:r>
                <a:rPr lang="zh-CN" altLang="en-US" sz="800" dirty="0">
                  <a:ea typeface="WenQuanYi Micro Hei" panose="020B0606030804020204"/>
                </a:rPr>
                <a:t>，全面满足等保四级要求</a:t>
              </a:r>
              <a:endParaRPr lang="en-US" altLang="zh-CN" sz="800" dirty="0">
                <a:ea typeface="WenQuanYi Micro Hei" panose="020B0606030804020204"/>
              </a:endParaRPr>
            </a:p>
            <a:p>
              <a:pPr marL="171450" indent="-171450" algn="just" defTabSz="228505">
                <a:lnSpc>
                  <a:spcPct val="150000"/>
                </a:lnSpc>
                <a:buFont typeface="Arial" panose="020B0604020202020204" pitchFamily="34" charset="0"/>
                <a:buChar char="•"/>
                <a:defRPr/>
              </a:pPr>
              <a:r>
                <a:rPr lang="en-US" altLang="zh-CN" sz="800" dirty="0">
                  <a:ea typeface="WenQuanYi Micro Hei" panose="020B0606030804020204"/>
                </a:rPr>
                <a:t>6</a:t>
              </a:r>
              <a:r>
                <a:rPr lang="zh-CN" altLang="en-US" sz="800" dirty="0">
                  <a:ea typeface="WenQuanYi Micro Hei" panose="020B0606030804020204"/>
                </a:rPr>
                <a:t>层勒索防护，秒级业务恢复</a:t>
              </a:r>
            </a:p>
          </p:txBody>
        </p:sp>
      </p:grpSp>
      <p:grpSp>
        <p:nvGrpSpPr>
          <p:cNvPr id="13" name="组合 12">
            <a:extLst>
              <a:ext uri="{FF2B5EF4-FFF2-40B4-BE49-F238E27FC236}">
                <a16:creationId xmlns:a16="http://schemas.microsoft.com/office/drawing/2014/main" id="{DE89DA55-5048-4FEB-9D41-37BBD4E9C75D}"/>
              </a:ext>
            </a:extLst>
          </p:cNvPr>
          <p:cNvGrpSpPr/>
          <p:nvPr/>
        </p:nvGrpSpPr>
        <p:grpSpPr>
          <a:xfrm>
            <a:off x="5632450" y="3008345"/>
            <a:ext cx="4778175" cy="697468"/>
            <a:chOff x="5632450" y="3312557"/>
            <a:chExt cx="4778175" cy="697468"/>
          </a:xfrm>
        </p:grpSpPr>
        <p:sp>
          <p:nvSpPr>
            <p:cNvPr id="69" name="矩形 68">
              <a:extLst>
                <a:ext uri="{FF2B5EF4-FFF2-40B4-BE49-F238E27FC236}">
                  <a16:creationId xmlns:a16="http://schemas.microsoft.com/office/drawing/2014/main" id="{12B91836-9352-4AB0-B740-68211E802D6F}"/>
                </a:ext>
              </a:extLst>
            </p:cNvPr>
            <p:cNvSpPr/>
            <p:nvPr/>
          </p:nvSpPr>
          <p:spPr>
            <a:xfrm>
              <a:off x="5632450" y="3312557"/>
              <a:ext cx="4489305" cy="23217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 defTabSz="914478">
                <a:lnSpc>
                  <a:spcPct val="125000"/>
                </a:lnSpc>
                <a:defRPr/>
              </a:pPr>
              <a:r>
                <a:rPr lang="zh-CN" altLang="en-US" sz="800" b="1" spc="200" dirty="0">
                  <a:solidFill>
                    <a:srgbClr val="C00000"/>
                  </a:solidFill>
                  <a:latin typeface="微软雅黑" panose="020B0503020204020204" pitchFamily="34" charset="-122"/>
                  <a:ea typeface="WenQuanYi Micro Hei" panose="020B0606030804020204"/>
                  <a:sym typeface="微软雅黑" panose="020B0503020204020204" pitchFamily="34" charset="-122"/>
                </a:rPr>
                <a:t>平滑迁移，迁移效率提升</a:t>
              </a:r>
              <a:r>
                <a:rPr lang="en-US" altLang="zh-CN" sz="800" b="1" spc="200" dirty="0">
                  <a:solidFill>
                    <a:srgbClr val="C00000"/>
                  </a:solidFill>
                  <a:latin typeface="微软雅黑" panose="020B0503020204020204" pitchFamily="34" charset="-122"/>
                  <a:ea typeface="WenQuanYi Micro Hei" panose="020B0606030804020204"/>
                  <a:sym typeface="微软雅黑" panose="020B0503020204020204" pitchFamily="34" charset="-122"/>
                </a:rPr>
                <a:t>30%</a:t>
              </a:r>
              <a:endParaRPr lang="zh-CN" altLang="en-US" sz="800" b="1" spc="200" dirty="0">
                <a:solidFill>
                  <a:srgbClr val="C00000"/>
                </a:solidFill>
                <a:latin typeface="微软雅黑" panose="020B0503020204020204" pitchFamily="34" charset="-122"/>
                <a:ea typeface="WenQuanYi Micro Hei" panose="020B0606030804020204"/>
                <a:sym typeface="微软雅黑" panose="020B0503020204020204" pitchFamily="34" charset="-122"/>
              </a:endParaRPr>
            </a:p>
          </p:txBody>
        </p:sp>
        <p:cxnSp>
          <p:nvCxnSpPr>
            <p:cNvPr id="70" name="直接连接符 69">
              <a:extLst>
                <a:ext uri="{FF2B5EF4-FFF2-40B4-BE49-F238E27FC236}">
                  <a16:creationId xmlns:a16="http://schemas.microsoft.com/office/drawing/2014/main" id="{876B69A4-0304-44D9-9AF2-22469E82F9A8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540232" y="3567037"/>
              <a:ext cx="2550980" cy="1"/>
            </a:xfrm>
            <a:prstGeom prst="line">
              <a:avLst/>
            </a:prstGeom>
            <a:noFill/>
            <a:ln w="12700" cap="flat" cmpd="sng" algn="ctr">
              <a:gradFill>
                <a:gsLst>
                  <a:gs pos="0">
                    <a:srgbClr val="C00000">
                      <a:alpha val="0"/>
                    </a:srgbClr>
                  </a:gs>
                  <a:gs pos="51000">
                    <a:srgbClr val="C00000"/>
                  </a:gs>
                  <a:gs pos="100000">
                    <a:srgbClr val="C00000">
                      <a:alpha val="0"/>
                    </a:srgbClr>
                  </a:gs>
                </a:gsLst>
                <a:lin ang="0" scaled="0"/>
              </a:gra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71" name="文本框 70">
              <a:extLst>
                <a:ext uri="{FF2B5EF4-FFF2-40B4-BE49-F238E27FC236}">
                  <a16:creationId xmlns:a16="http://schemas.microsoft.com/office/drawing/2014/main" id="{FBA9D318-D007-48D7-AF08-F44B5C168007}"/>
                </a:ext>
              </a:extLst>
            </p:cNvPr>
            <p:cNvSpPr txBox="1"/>
            <p:nvPr/>
          </p:nvSpPr>
          <p:spPr>
            <a:xfrm>
              <a:off x="5652255" y="3570096"/>
              <a:ext cx="4758370" cy="43992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n-US"/>
              </a:defPPr>
              <a:lvl1pPr marL="228600" indent="-228600" defTabSz="914219">
                <a:buFont typeface="+mj-lt"/>
                <a:buAutoNum type="arabicPeriod"/>
                <a:defRPr sz="1200">
                  <a:solidFill>
                    <a:srgbClr val="1D1D1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1pPr>
            </a:lstStyle>
            <a:p>
              <a:pPr marL="171450" indent="-171450" algn="just" defTabSz="228505">
                <a:lnSpc>
                  <a:spcPct val="150000"/>
                </a:lnSpc>
                <a:buFont typeface="Arial" panose="020B0604020202020204" pitchFamily="34" charset="0"/>
                <a:buChar char="•"/>
                <a:defRPr/>
              </a:pPr>
              <a:r>
                <a:rPr lang="zh-CN" altLang="en-US" sz="800" dirty="0">
                  <a:ea typeface="WenQuanYi Micro Hei" panose="020B0606030804020204"/>
                </a:rPr>
                <a:t>一云多芯、多元算力，支撑新老系统并存</a:t>
              </a:r>
            </a:p>
            <a:p>
              <a:pPr marL="171450" indent="-171450" algn="just" defTabSz="228505">
                <a:lnSpc>
                  <a:spcPct val="150000"/>
                </a:lnSpc>
                <a:buFont typeface="Arial" panose="020B0604020202020204" pitchFamily="34" charset="0"/>
                <a:buChar char="•"/>
                <a:defRPr/>
              </a:pPr>
              <a:r>
                <a:rPr lang="zh-CN" altLang="en-US" sz="800" dirty="0">
                  <a:ea typeface="WenQuanYi Micro Hei" panose="020B0606030804020204"/>
                </a:rPr>
                <a:t>工具使能迁移流程化、自动化</a:t>
              </a:r>
            </a:p>
          </p:txBody>
        </p:sp>
      </p:grpSp>
      <p:sp>
        <p:nvSpPr>
          <p:cNvPr id="75" name="Rounded Rectangle 30">
            <a:extLst>
              <a:ext uri="{FF2B5EF4-FFF2-40B4-BE49-F238E27FC236}">
                <a16:creationId xmlns:a16="http://schemas.microsoft.com/office/drawing/2014/main" id="{D8EAD0AA-2131-447D-AF4F-B9C17B7805AA}"/>
              </a:ext>
            </a:extLst>
          </p:cNvPr>
          <p:cNvSpPr/>
          <p:nvPr/>
        </p:nvSpPr>
        <p:spPr>
          <a:xfrm>
            <a:off x="6566834" y="4252459"/>
            <a:ext cx="2496141" cy="2957966"/>
          </a:xfrm>
          <a:prstGeom prst="rect">
            <a:avLst/>
          </a:prstGeom>
          <a:noFill/>
          <a:ln w="12700" cap="flat" cmpd="sng" algn="ctr">
            <a:gradFill>
              <a:gsLst>
                <a:gs pos="0">
                  <a:srgbClr val="94CDFF">
                    <a:alpha val="60000"/>
                  </a:srgbClr>
                </a:gs>
                <a:gs pos="100000">
                  <a:srgbClr val="94CDFF">
                    <a:alpha val="10000"/>
                  </a:srgbClr>
                </a:gs>
              </a:gsLst>
              <a:lin ang="5400000" scaled="0"/>
            </a:gra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345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zh-CN" altLang="en-US" sz="10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76" name="矩形 279">
            <a:extLst>
              <a:ext uri="{FF2B5EF4-FFF2-40B4-BE49-F238E27FC236}">
                <a16:creationId xmlns:a16="http://schemas.microsoft.com/office/drawing/2014/main" id="{591F08B1-E636-4D80-8074-477810479D59}"/>
              </a:ext>
            </a:extLst>
          </p:cNvPr>
          <p:cNvSpPr/>
          <p:nvPr/>
        </p:nvSpPr>
        <p:spPr>
          <a:xfrm>
            <a:off x="6594069" y="4299831"/>
            <a:ext cx="2425006" cy="2300994"/>
          </a:xfrm>
          <a:prstGeom prst="rect">
            <a:avLst/>
          </a:prstGeom>
          <a:solidFill>
            <a:srgbClr val="397BBD">
              <a:alpha val="16000"/>
            </a:srgbClr>
          </a:solidFill>
          <a:ln w="12700">
            <a:noFill/>
          </a:ln>
          <a:effectLst/>
        </p:spPr>
        <p:txBody>
          <a:bodyPr lIns="0" tIns="198000" rIns="0" bIns="0" anchor="t" anchorCtr="0"/>
          <a:lstStyle/>
          <a:p>
            <a:pPr marL="0" marR="0" lvl="0" indent="0" algn="ctr" defTabSz="228542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9900"/>
              </a:buClr>
              <a:buSzTx/>
              <a:buFontTx/>
              <a:buNone/>
              <a:tabLst/>
              <a:defRPr/>
            </a:pPr>
            <a:endParaRPr kumimoji="0" lang="zh-CN" altLang="en-US" sz="4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微软雅黑"/>
            </a:endParaRPr>
          </a:p>
        </p:txBody>
      </p:sp>
      <p:sp>
        <p:nvSpPr>
          <p:cNvPr id="77" name="矩形 279">
            <a:extLst>
              <a:ext uri="{FF2B5EF4-FFF2-40B4-BE49-F238E27FC236}">
                <a16:creationId xmlns:a16="http://schemas.microsoft.com/office/drawing/2014/main" id="{933D62F5-AD97-47C6-8998-F03E213574FC}"/>
              </a:ext>
            </a:extLst>
          </p:cNvPr>
          <p:cNvSpPr/>
          <p:nvPr/>
        </p:nvSpPr>
        <p:spPr>
          <a:xfrm>
            <a:off x="6770278" y="6031906"/>
            <a:ext cx="2205858" cy="510977"/>
          </a:xfrm>
          <a:prstGeom prst="rect">
            <a:avLst/>
          </a:prstGeom>
          <a:solidFill>
            <a:srgbClr val="397BBD">
              <a:alpha val="16000"/>
            </a:srgbClr>
          </a:solidFill>
          <a:ln w="12700">
            <a:noFill/>
          </a:ln>
          <a:effectLst/>
        </p:spPr>
        <p:txBody>
          <a:bodyPr lIns="0" tIns="198000" rIns="0" bIns="0" anchor="t" anchorCtr="0"/>
          <a:lstStyle/>
          <a:p>
            <a:pPr marL="0" marR="0" lvl="0" indent="0" algn="ctr" defTabSz="228542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9900"/>
              </a:buClr>
              <a:buSzTx/>
              <a:buFontTx/>
              <a:buNone/>
              <a:tabLst/>
              <a:defRPr/>
            </a:pPr>
            <a:endParaRPr kumimoji="0" lang="zh-CN" altLang="en-US" sz="4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微软雅黑"/>
            </a:endParaRPr>
          </a:p>
        </p:txBody>
      </p:sp>
      <p:sp>
        <p:nvSpPr>
          <p:cNvPr id="78" name="矩形 77">
            <a:extLst>
              <a:ext uri="{FF2B5EF4-FFF2-40B4-BE49-F238E27FC236}">
                <a16:creationId xmlns:a16="http://schemas.microsoft.com/office/drawing/2014/main" id="{01C7643F-EF12-4417-A98C-041DE886E121}"/>
              </a:ext>
            </a:extLst>
          </p:cNvPr>
          <p:cNvSpPr/>
          <p:nvPr/>
        </p:nvSpPr>
        <p:spPr>
          <a:xfrm>
            <a:off x="6788803" y="6681047"/>
            <a:ext cx="1584672" cy="605578"/>
          </a:xfrm>
          <a:prstGeom prst="rect">
            <a:avLst/>
          </a:prstGeom>
          <a:gradFill flip="none" rotWithShape="1">
            <a:gsLst>
              <a:gs pos="100000">
                <a:srgbClr val="397BBD">
                  <a:alpha val="20000"/>
                </a:srgbClr>
              </a:gs>
              <a:gs pos="0">
                <a:srgbClr val="397BBD">
                  <a:alpha val="0"/>
                </a:srgbClr>
              </a:gs>
            </a:gsLst>
            <a:lin ang="16200000" scaled="0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225000" tIns="639000" rIns="225000" bIns="0" rtlCol="0" anchor="t" anchorCtr="0"/>
          <a:lstStyle/>
          <a:p>
            <a:pPr marL="0" marR="0" lvl="0" indent="0" algn="just" defTabSz="228603" eaLnBrk="1" fontAlgn="auto" latinLnBrk="0" hangingPunct="0">
              <a:lnSpc>
                <a:spcPct val="130000"/>
              </a:lnSpc>
              <a:spcBef>
                <a:spcPts val="0"/>
              </a:spcBef>
              <a:spcAft>
                <a:spcPts val="15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5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/>
              <a:ea typeface="微软雅黑"/>
            </a:endParaRPr>
          </a:p>
        </p:txBody>
      </p:sp>
      <p:sp>
        <p:nvSpPr>
          <p:cNvPr id="79" name="矩形 279">
            <a:extLst>
              <a:ext uri="{FF2B5EF4-FFF2-40B4-BE49-F238E27FC236}">
                <a16:creationId xmlns:a16="http://schemas.microsoft.com/office/drawing/2014/main" id="{82A90659-0889-4161-BC33-7283507B9DF6}"/>
              </a:ext>
            </a:extLst>
          </p:cNvPr>
          <p:cNvSpPr/>
          <p:nvPr/>
        </p:nvSpPr>
        <p:spPr>
          <a:xfrm>
            <a:off x="6584046" y="6617128"/>
            <a:ext cx="2421407" cy="605579"/>
          </a:xfrm>
          <a:prstGeom prst="rect">
            <a:avLst/>
          </a:prstGeom>
          <a:solidFill>
            <a:srgbClr val="397BBD">
              <a:alpha val="16000"/>
            </a:srgbClr>
          </a:solidFill>
          <a:ln w="12700">
            <a:noFill/>
          </a:ln>
          <a:effectLst/>
        </p:spPr>
        <p:txBody>
          <a:bodyPr lIns="0" tIns="198000" rIns="0" bIns="0" anchor="t" anchorCtr="0"/>
          <a:lstStyle/>
          <a:p>
            <a:pPr marL="0" marR="0" lvl="0" indent="0" algn="ctr" defTabSz="228542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9900"/>
              </a:buClr>
              <a:buSzTx/>
              <a:buFontTx/>
              <a:buNone/>
              <a:tabLst/>
              <a:defRPr/>
            </a:pPr>
            <a:endParaRPr kumimoji="0" lang="zh-CN" altLang="en-US" sz="4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微软雅黑"/>
            </a:endParaRPr>
          </a:p>
        </p:txBody>
      </p:sp>
      <p:sp>
        <p:nvSpPr>
          <p:cNvPr id="80" name="矩形 279">
            <a:extLst>
              <a:ext uri="{FF2B5EF4-FFF2-40B4-BE49-F238E27FC236}">
                <a16:creationId xmlns:a16="http://schemas.microsoft.com/office/drawing/2014/main" id="{5E67AEE9-4662-4D81-BD04-0E277DA39350}"/>
              </a:ext>
            </a:extLst>
          </p:cNvPr>
          <p:cNvSpPr/>
          <p:nvPr/>
        </p:nvSpPr>
        <p:spPr>
          <a:xfrm>
            <a:off x="6765004" y="4356956"/>
            <a:ext cx="2203744" cy="667276"/>
          </a:xfrm>
          <a:prstGeom prst="rect">
            <a:avLst/>
          </a:prstGeom>
          <a:solidFill>
            <a:srgbClr val="397BBD">
              <a:alpha val="16000"/>
            </a:srgbClr>
          </a:solidFill>
          <a:ln w="12700">
            <a:noFill/>
          </a:ln>
          <a:effectLst/>
        </p:spPr>
        <p:txBody>
          <a:bodyPr lIns="0" tIns="198000" rIns="0" bIns="0" anchor="t" anchorCtr="0"/>
          <a:lstStyle/>
          <a:p>
            <a:pPr marL="0" marR="0" lvl="0" indent="0" algn="ctr" defTabSz="228542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9900"/>
              </a:buClr>
              <a:buSzTx/>
              <a:buFontTx/>
              <a:buNone/>
              <a:tabLst/>
              <a:defRPr/>
            </a:pPr>
            <a:endParaRPr kumimoji="0" lang="zh-CN" altLang="en-US" sz="4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微软雅黑"/>
            </a:endParaRPr>
          </a:p>
        </p:txBody>
      </p:sp>
      <p:sp>
        <p:nvSpPr>
          <p:cNvPr id="81" name="矩形 279">
            <a:extLst>
              <a:ext uri="{FF2B5EF4-FFF2-40B4-BE49-F238E27FC236}">
                <a16:creationId xmlns:a16="http://schemas.microsoft.com/office/drawing/2014/main" id="{494F9D00-1AA5-49DF-A5F2-467872D1EDE9}"/>
              </a:ext>
            </a:extLst>
          </p:cNvPr>
          <p:cNvSpPr/>
          <p:nvPr/>
        </p:nvSpPr>
        <p:spPr>
          <a:xfrm>
            <a:off x="6770278" y="5072143"/>
            <a:ext cx="2205858" cy="918131"/>
          </a:xfrm>
          <a:prstGeom prst="rect">
            <a:avLst/>
          </a:prstGeom>
          <a:solidFill>
            <a:srgbClr val="397BBD">
              <a:alpha val="16000"/>
            </a:srgbClr>
          </a:solidFill>
          <a:ln w="12700">
            <a:noFill/>
          </a:ln>
          <a:effectLst/>
        </p:spPr>
        <p:txBody>
          <a:bodyPr lIns="0" tIns="198000" rIns="0" bIns="0" anchor="t" anchorCtr="0"/>
          <a:lstStyle/>
          <a:p>
            <a:pPr marL="0" marR="0" lvl="0" indent="0" algn="ctr" defTabSz="228542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9900"/>
              </a:buClr>
              <a:buSzTx/>
              <a:buFontTx/>
              <a:buNone/>
              <a:tabLst/>
              <a:defRPr/>
            </a:pPr>
            <a:endParaRPr kumimoji="0" lang="zh-CN" altLang="en-US" sz="4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微软雅黑"/>
            </a:endParaRPr>
          </a:p>
        </p:txBody>
      </p:sp>
      <p:sp>
        <p:nvSpPr>
          <p:cNvPr id="82" name="矩形 81">
            <a:extLst>
              <a:ext uri="{FF2B5EF4-FFF2-40B4-BE49-F238E27FC236}">
                <a16:creationId xmlns:a16="http://schemas.microsoft.com/office/drawing/2014/main" id="{374DF39D-F0DE-4D35-984F-5CF73F975B98}"/>
              </a:ext>
            </a:extLst>
          </p:cNvPr>
          <p:cNvSpPr/>
          <p:nvPr/>
        </p:nvSpPr>
        <p:spPr>
          <a:xfrm>
            <a:off x="5569954" y="4492400"/>
            <a:ext cx="766658" cy="2506013"/>
          </a:xfrm>
          <a:prstGeom prst="rect">
            <a:avLst/>
          </a:prstGeom>
          <a:gradFill>
            <a:gsLst>
              <a:gs pos="100000">
                <a:sysClr val="window" lastClr="FFFFFF">
                  <a:alpha val="0"/>
                </a:sysClr>
              </a:gs>
              <a:gs pos="0">
                <a:srgbClr val="4472C4">
                  <a:alpha val="15000"/>
                </a:srgbClr>
              </a:gs>
            </a:gsLst>
            <a:lin ang="5400000" scaled="0"/>
          </a:gradFill>
          <a:ln w="3175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22860" tIns="11430" rIns="22860" bIns="1143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22860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45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3" name="矩形 82">
            <a:extLst>
              <a:ext uri="{FF2B5EF4-FFF2-40B4-BE49-F238E27FC236}">
                <a16:creationId xmlns:a16="http://schemas.microsoft.com/office/drawing/2014/main" id="{9C81C199-3225-418D-9D9D-ECB833D1FB6C}"/>
              </a:ext>
            </a:extLst>
          </p:cNvPr>
          <p:cNvSpPr/>
          <p:nvPr/>
        </p:nvSpPr>
        <p:spPr>
          <a:xfrm>
            <a:off x="5569954" y="4256556"/>
            <a:ext cx="766752" cy="210669"/>
          </a:xfrm>
          <a:prstGeom prst="rect">
            <a:avLst/>
          </a:prstGeom>
          <a:gradFill flip="none" rotWithShape="1">
            <a:gsLst>
              <a:gs pos="0">
                <a:srgbClr val="397BBD">
                  <a:alpha val="50000"/>
                </a:srgbClr>
              </a:gs>
              <a:gs pos="100000">
                <a:srgbClr val="397BBD">
                  <a:alpha val="0"/>
                </a:srgbClr>
              </a:gs>
            </a:gsLst>
            <a:lin ang="16200000" scaled="0"/>
            <a:tileRect/>
          </a:gradFill>
          <a:ln w="12700" cap="flat" cmpd="sng" algn="ctr">
            <a:gradFill>
              <a:gsLst>
                <a:gs pos="0">
                  <a:srgbClr val="94CDFF">
                    <a:alpha val="60000"/>
                  </a:srgbClr>
                </a:gs>
                <a:gs pos="100000">
                  <a:srgbClr val="94CDFF">
                    <a:alpha val="10000"/>
                  </a:srgbClr>
                </a:gs>
              </a:gsLst>
              <a:lin ang="5400000" scaled="0"/>
            </a:gra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345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9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</a:rPr>
              <a:t>客户挑战</a:t>
            </a:r>
          </a:p>
        </p:txBody>
      </p:sp>
      <p:pic>
        <p:nvPicPr>
          <p:cNvPr id="84" name="图片 83">
            <a:extLst>
              <a:ext uri="{FF2B5EF4-FFF2-40B4-BE49-F238E27FC236}">
                <a16:creationId xmlns:a16="http://schemas.microsoft.com/office/drawing/2014/main" id="{AA238415-183D-47FF-93E4-EBAFB2C46058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121" b="8969"/>
          <a:stretch/>
        </p:blipFill>
        <p:spPr>
          <a:xfrm>
            <a:off x="6362779" y="5233484"/>
            <a:ext cx="194108" cy="986341"/>
          </a:xfrm>
          <a:prstGeom prst="rect">
            <a:avLst/>
          </a:prstGeom>
        </p:spPr>
      </p:pic>
      <p:pic>
        <p:nvPicPr>
          <p:cNvPr id="85" name="图片 84">
            <a:extLst>
              <a:ext uri="{FF2B5EF4-FFF2-40B4-BE49-F238E27FC236}">
                <a16:creationId xmlns:a16="http://schemas.microsoft.com/office/drawing/2014/main" id="{19C039D6-D921-44F4-9B6F-29D2F5928A0C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121" b="8969"/>
          <a:stretch/>
        </p:blipFill>
        <p:spPr>
          <a:xfrm>
            <a:off x="9095942" y="5309684"/>
            <a:ext cx="194108" cy="986341"/>
          </a:xfrm>
          <a:prstGeom prst="rect">
            <a:avLst/>
          </a:prstGeom>
        </p:spPr>
      </p:pic>
      <p:grpSp>
        <p:nvGrpSpPr>
          <p:cNvPr id="2" name="组合 1">
            <a:extLst>
              <a:ext uri="{FF2B5EF4-FFF2-40B4-BE49-F238E27FC236}">
                <a16:creationId xmlns:a16="http://schemas.microsoft.com/office/drawing/2014/main" id="{4D033F9B-D4D1-4F55-80A3-8FC44AC47916}"/>
              </a:ext>
            </a:extLst>
          </p:cNvPr>
          <p:cNvGrpSpPr/>
          <p:nvPr/>
        </p:nvGrpSpPr>
        <p:grpSpPr>
          <a:xfrm>
            <a:off x="5569954" y="7091849"/>
            <a:ext cx="766658" cy="194776"/>
            <a:chOff x="5195147" y="6995260"/>
            <a:chExt cx="1141465" cy="358342"/>
          </a:xfrm>
        </p:grpSpPr>
        <p:grpSp>
          <p:nvGrpSpPr>
            <p:cNvPr id="89" name="组合 88">
              <a:extLst>
                <a:ext uri="{FF2B5EF4-FFF2-40B4-BE49-F238E27FC236}">
                  <a16:creationId xmlns:a16="http://schemas.microsoft.com/office/drawing/2014/main" id="{1AFB08FD-AD98-4306-B005-05BFDD19CAFC}"/>
                </a:ext>
              </a:extLst>
            </p:cNvPr>
            <p:cNvGrpSpPr/>
            <p:nvPr/>
          </p:nvGrpSpPr>
          <p:grpSpPr>
            <a:xfrm>
              <a:off x="5195147" y="6995260"/>
              <a:ext cx="1141465" cy="247900"/>
              <a:chOff x="3549771" y="7491154"/>
              <a:chExt cx="7920000" cy="596883"/>
            </a:xfrm>
          </p:grpSpPr>
          <p:sp>
            <p:nvSpPr>
              <p:cNvPr id="218" name="梯形 217">
                <a:extLst>
                  <a:ext uri="{FF2B5EF4-FFF2-40B4-BE49-F238E27FC236}">
                    <a16:creationId xmlns:a16="http://schemas.microsoft.com/office/drawing/2014/main" id="{55A554E4-D540-4016-9397-984C6684E5BA}"/>
                  </a:ext>
                </a:extLst>
              </p:cNvPr>
              <p:cNvSpPr/>
              <p:nvPr/>
            </p:nvSpPr>
            <p:spPr bwMode="auto">
              <a:xfrm>
                <a:off x="3549771" y="7491154"/>
                <a:ext cx="7920000" cy="512978"/>
              </a:xfrm>
              <a:prstGeom prst="trapezoid">
                <a:avLst>
                  <a:gd name="adj" fmla="val 199712"/>
                </a:avLst>
              </a:prstGeom>
              <a:gradFill>
                <a:gsLst>
                  <a:gs pos="0">
                    <a:srgbClr val="397BBD">
                      <a:alpha val="0"/>
                    </a:srgbClr>
                  </a:gs>
                  <a:gs pos="100000">
                    <a:srgbClr val="0070C0">
                      <a:alpha val="32000"/>
                    </a:srgbClr>
                  </a:gs>
                </a:gsLst>
                <a:lin ang="5400000" scaled="0"/>
              </a:gradFill>
              <a:ln w="6350" cap="flat" cmpd="sng" algn="ctr">
                <a:gradFill>
                  <a:gsLst>
                    <a:gs pos="0">
                      <a:srgbClr val="94CDFF">
                        <a:alpha val="0"/>
                      </a:srgbClr>
                    </a:gs>
                    <a:gs pos="50000">
                      <a:srgbClr val="94CDFF">
                        <a:alpha val="0"/>
                      </a:srgbClr>
                    </a:gs>
                    <a:gs pos="100000">
                      <a:srgbClr val="94CDFF">
                        <a:alpha val="70000"/>
                      </a:srgbClr>
                    </a:gs>
                  </a:gsLst>
                  <a:lin ang="5400000" scaled="0"/>
                </a:gradFill>
                <a:prstDash val="solid"/>
                <a:miter lim="800000"/>
              </a:ln>
              <a:effectLst/>
            </p:spPr>
            <p:txBody>
              <a:bodyPr lIns="45718" tIns="22859" rIns="45718" bIns="22859" anchor="ctr"/>
              <a:lstStyle/>
              <a:p>
                <a:pPr marL="0" marR="0" lvl="0" indent="0" algn="ctr" defTabSz="228603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00" b="0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219" name="梯形 218">
                <a:extLst>
                  <a:ext uri="{FF2B5EF4-FFF2-40B4-BE49-F238E27FC236}">
                    <a16:creationId xmlns:a16="http://schemas.microsoft.com/office/drawing/2014/main" id="{EEF99D95-A62B-4509-8C69-3443CCCB2E16}"/>
                  </a:ext>
                </a:extLst>
              </p:cNvPr>
              <p:cNvSpPr/>
              <p:nvPr/>
            </p:nvSpPr>
            <p:spPr bwMode="auto">
              <a:xfrm>
                <a:off x="3619187" y="7575059"/>
                <a:ext cx="7781169" cy="512978"/>
              </a:xfrm>
              <a:prstGeom prst="trapezoid">
                <a:avLst>
                  <a:gd name="adj" fmla="val 199712"/>
                </a:avLst>
              </a:prstGeom>
              <a:gradFill>
                <a:gsLst>
                  <a:gs pos="0">
                    <a:srgbClr val="397BBD">
                      <a:alpha val="0"/>
                    </a:srgbClr>
                  </a:gs>
                  <a:gs pos="100000">
                    <a:srgbClr val="0070C0">
                      <a:alpha val="20000"/>
                    </a:srgbClr>
                  </a:gs>
                </a:gsLst>
                <a:lin ang="5400000" scaled="0"/>
              </a:gradFill>
              <a:ln w="6350" cap="flat" cmpd="sng" algn="ctr">
                <a:noFill/>
                <a:prstDash val="solid"/>
                <a:miter lim="800000"/>
              </a:ln>
              <a:effectLst/>
            </p:spPr>
            <p:txBody>
              <a:bodyPr lIns="45718" tIns="22859" rIns="45718" bIns="22859" anchor="ctr"/>
              <a:lstStyle/>
              <a:p>
                <a:pPr marL="0" marR="0" lvl="0" indent="0" algn="ctr" defTabSz="228603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00" b="0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pic>
          <p:nvPicPr>
            <p:cNvPr id="90" name="图片 89">
              <a:extLst>
                <a:ext uri="{FF2B5EF4-FFF2-40B4-BE49-F238E27FC236}">
                  <a16:creationId xmlns:a16="http://schemas.microsoft.com/office/drawing/2014/main" id="{C076B4B7-1A1C-4921-8C12-414E31BC46D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48038" y="7046359"/>
              <a:ext cx="1035688" cy="307243"/>
            </a:xfrm>
            <a:prstGeom prst="rect">
              <a:avLst/>
            </a:prstGeom>
          </p:spPr>
        </p:pic>
      </p:grpSp>
      <p:sp>
        <p:nvSpPr>
          <p:cNvPr id="91" name="矩形 90">
            <a:extLst>
              <a:ext uri="{FF2B5EF4-FFF2-40B4-BE49-F238E27FC236}">
                <a16:creationId xmlns:a16="http://schemas.microsoft.com/office/drawing/2014/main" id="{942061AA-C120-4EA9-8FFF-5C3B539EA9B5}"/>
              </a:ext>
            </a:extLst>
          </p:cNvPr>
          <p:cNvSpPr/>
          <p:nvPr/>
        </p:nvSpPr>
        <p:spPr>
          <a:xfrm>
            <a:off x="9292111" y="4529415"/>
            <a:ext cx="1050731" cy="2509656"/>
          </a:xfrm>
          <a:prstGeom prst="rect">
            <a:avLst/>
          </a:prstGeom>
          <a:gradFill>
            <a:gsLst>
              <a:gs pos="100000">
                <a:sysClr val="window" lastClr="FFFFFF">
                  <a:alpha val="0"/>
                </a:sysClr>
              </a:gs>
              <a:gs pos="0">
                <a:srgbClr val="4472C4">
                  <a:alpha val="15000"/>
                </a:srgbClr>
              </a:gs>
            </a:gsLst>
            <a:lin ang="5400000" scaled="0"/>
          </a:gradFill>
          <a:ln w="3175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22860" tIns="11430" rIns="22860" bIns="1143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22860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45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5" name="文本框 94">
            <a:extLst>
              <a:ext uri="{FF2B5EF4-FFF2-40B4-BE49-F238E27FC236}">
                <a16:creationId xmlns:a16="http://schemas.microsoft.com/office/drawing/2014/main" id="{0A3BDDB0-E2E9-4163-957D-7CA5FB21D1FD}"/>
              </a:ext>
            </a:extLst>
          </p:cNvPr>
          <p:cNvSpPr txBox="1"/>
          <p:nvPr/>
        </p:nvSpPr>
        <p:spPr>
          <a:xfrm>
            <a:off x="6745313" y="6034199"/>
            <a:ext cx="449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9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7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  <a:sym typeface="Huawei Sans Medium" panose="020C0603030203020204" pitchFamily="34" charset="0"/>
              </a:rPr>
              <a:t>省级</a:t>
            </a:r>
            <a:endParaRPr kumimoji="0" lang="en-US" altLang="zh-CN" sz="7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WenQuanYi Micro Hei" panose="020B0606030804020204"/>
              <a:sym typeface="Huawei Sans Medium" panose="020C0603030203020204" pitchFamily="34" charset="0"/>
            </a:endParaRPr>
          </a:p>
          <a:p>
            <a:pPr marL="0" marR="0" lvl="0" indent="0" defTabSz="91449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7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  <a:sym typeface="Huawei Sans Medium" panose="020C0603030203020204" pitchFamily="34" charset="0"/>
              </a:rPr>
              <a:t>烟草</a:t>
            </a:r>
            <a:endParaRPr kumimoji="0" lang="en-US" altLang="zh-CN" sz="7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WenQuanYi Micro Hei" panose="020B0606030804020204"/>
              <a:sym typeface="Huawei Sans Medium" panose="020C0603030203020204" pitchFamily="34" charset="0"/>
            </a:endParaRPr>
          </a:p>
          <a:p>
            <a:pPr marL="0" marR="0" lvl="0" indent="0" defTabSz="91449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7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  <a:sym typeface="Huawei Sans Medium" panose="020C0603030203020204" pitchFamily="34" charset="0"/>
              </a:rPr>
              <a:t>云平</a:t>
            </a:r>
            <a:endParaRPr kumimoji="0" lang="en-US" altLang="zh-CN" sz="7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WenQuanYi Micro Hei" panose="020B0606030804020204"/>
              <a:sym typeface="Huawei Sans Medium" panose="020C0603030203020204" pitchFamily="34" charset="0"/>
            </a:endParaRPr>
          </a:p>
          <a:p>
            <a:pPr marL="0" marR="0" lvl="0" indent="0" defTabSz="91449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7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  <a:sym typeface="Huawei Sans Medium" panose="020C0603030203020204" pitchFamily="34" charset="0"/>
              </a:rPr>
              <a:t>台</a:t>
            </a:r>
          </a:p>
        </p:txBody>
      </p:sp>
      <p:sp>
        <p:nvSpPr>
          <p:cNvPr id="96" name="文本框 95">
            <a:extLst>
              <a:ext uri="{FF2B5EF4-FFF2-40B4-BE49-F238E27FC236}">
                <a16:creationId xmlns:a16="http://schemas.microsoft.com/office/drawing/2014/main" id="{32B3B6CB-69BA-446D-841F-4473A5325CAA}"/>
              </a:ext>
            </a:extLst>
          </p:cNvPr>
          <p:cNvSpPr txBox="1"/>
          <p:nvPr/>
        </p:nvSpPr>
        <p:spPr>
          <a:xfrm>
            <a:off x="6765004" y="4323167"/>
            <a:ext cx="27935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339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7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</a:rPr>
              <a:t>烟草</a:t>
            </a:r>
            <a:endParaRPr kumimoji="0" lang="en-US" altLang="zh-CN" sz="7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WenQuanYi Micro Hei" panose="020B0606030804020204"/>
            </a:endParaRPr>
          </a:p>
          <a:p>
            <a:pPr marL="0" marR="0" lvl="0" indent="0" algn="ctr" defTabSz="91339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7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</a:rPr>
              <a:t>业务应用</a:t>
            </a:r>
          </a:p>
        </p:txBody>
      </p:sp>
      <p:sp>
        <p:nvSpPr>
          <p:cNvPr id="97" name="圆角矩形 12">
            <a:extLst>
              <a:ext uri="{FF2B5EF4-FFF2-40B4-BE49-F238E27FC236}">
                <a16:creationId xmlns:a16="http://schemas.microsoft.com/office/drawing/2014/main" id="{9AADE24F-4E41-4CFA-9AAE-A10AD623868B}"/>
              </a:ext>
            </a:extLst>
          </p:cNvPr>
          <p:cNvSpPr/>
          <p:nvPr/>
        </p:nvSpPr>
        <p:spPr bwMode="auto">
          <a:xfrm>
            <a:off x="7014684" y="4424213"/>
            <a:ext cx="800182" cy="556842"/>
          </a:xfrm>
          <a:prstGeom prst="roundRect">
            <a:avLst>
              <a:gd name="adj" fmla="val 0"/>
            </a:avLst>
          </a:prstGeom>
          <a:solidFill>
            <a:srgbClr val="2E5071"/>
          </a:solidFill>
          <a:ln w="6350" cap="flat" cmpd="sng" algn="ctr">
            <a:noFill/>
            <a:prstDash val="solid"/>
            <a:miter lim="800000"/>
          </a:ln>
          <a:effectLst/>
        </p:spPr>
        <p:txBody>
          <a:bodyPr lIns="47921" tIns="47921" rIns="47921" bIns="47921" rtlCol="0" anchor="ctr"/>
          <a:lstStyle/>
          <a:p>
            <a:pPr marL="0" marR="0" lvl="0" indent="0" algn="ctr" defTabSz="912874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  <a:sym typeface="Wingdings" pitchFamily="2" charset="2"/>
              </a:rPr>
              <a:t>企业应用</a:t>
            </a:r>
            <a:endParaRPr kumimoji="0" lang="en-US" altLang="zh-CN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WenQuanYi Micro Hei" panose="020B0606030804020204"/>
              <a:sym typeface="Wingdings" pitchFamily="2" charset="2"/>
            </a:endParaRPr>
          </a:p>
          <a:p>
            <a:pPr marL="0" marR="0" lvl="0" indent="0" algn="ctr" defTabSz="912874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6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  <a:sym typeface="Wingdings" pitchFamily="2" charset="2"/>
              </a:rPr>
              <a:t>企业</a:t>
            </a:r>
            <a:r>
              <a:rPr kumimoji="0" lang="en-US" altLang="zh-CN" sz="6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  <a:sym typeface="Wingdings" pitchFamily="2" charset="2"/>
              </a:rPr>
              <a:t>ERP</a:t>
            </a:r>
            <a:r>
              <a:rPr kumimoji="0" lang="zh-CN" altLang="en-US" sz="6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  <a:sym typeface="Wingdings" pitchFamily="2" charset="2"/>
              </a:rPr>
              <a:t>、制造执行</a:t>
            </a:r>
            <a:r>
              <a:rPr kumimoji="0" lang="en-US" altLang="zh-CN" sz="6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  <a:sym typeface="Wingdings" pitchFamily="2" charset="2"/>
              </a:rPr>
              <a:t>MES</a:t>
            </a:r>
            <a:r>
              <a:rPr kumimoji="0" lang="zh-CN" altLang="en-US" sz="6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  <a:sym typeface="Wingdings" pitchFamily="2" charset="2"/>
              </a:rPr>
              <a:t>、供应链管理</a:t>
            </a:r>
            <a:r>
              <a:rPr kumimoji="0" lang="en-US" altLang="zh-CN" sz="6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  <a:sym typeface="Wingdings" pitchFamily="2" charset="2"/>
              </a:rPr>
              <a:t>SCM</a:t>
            </a:r>
          </a:p>
        </p:txBody>
      </p:sp>
      <p:sp>
        <p:nvSpPr>
          <p:cNvPr id="98" name="圆角矩形 12">
            <a:extLst>
              <a:ext uri="{FF2B5EF4-FFF2-40B4-BE49-F238E27FC236}">
                <a16:creationId xmlns:a16="http://schemas.microsoft.com/office/drawing/2014/main" id="{596FA8AD-44E0-49FD-928F-BE5DC177F348}"/>
              </a:ext>
            </a:extLst>
          </p:cNvPr>
          <p:cNvSpPr/>
          <p:nvPr/>
        </p:nvSpPr>
        <p:spPr bwMode="auto">
          <a:xfrm>
            <a:off x="7877030" y="4428136"/>
            <a:ext cx="1049881" cy="560652"/>
          </a:xfrm>
          <a:prstGeom prst="roundRect">
            <a:avLst>
              <a:gd name="adj" fmla="val 0"/>
            </a:avLst>
          </a:prstGeom>
          <a:solidFill>
            <a:srgbClr val="2E5071"/>
          </a:solidFill>
          <a:ln w="6350" cap="flat" cmpd="sng" algn="ctr">
            <a:noFill/>
            <a:prstDash val="solid"/>
            <a:miter lim="800000"/>
          </a:ln>
          <a:effectLst/>
        </p:spPr>
        <p:txBody>
          <a:bodyPr lIns="47921" tIns="47921" rIns="47921" bIns="47921" rtlCol="0" anchor="ctr"/>
          <a:lstStyle/>
          <a:p>
            <a:pPr marL="0" marR="0" lvl="0" indent="0" algn="ctr" defTabSz="912874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  <a:sym typeface="Wingdings" pitchFamily="2" charset="2"/>
              </a:rPr>
              <a:t>行业应用</a:t>
            </a:r>
            <a:endParaRPr kumimoji="0" lang="en-US" altLang="zh-CN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WenQuanYi Micro Hei" panose="020B0606030804020204"/>
              <a:sym typeface="Wingdings" pitchFamily="2" charset="2"/>
            </a:endParaRPr>
          </a:p>
          <a:p>
            <a:pPr marL="0" marR="0" lvl="0" indent="0" algn="ctr" defTabSz="912874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  <a:sym typeface="Wingdings" pitchFamily="2" charset="2"/>
              </a:rPr>
              <a:t>（行业</a:t>
            </a:r>
            <a:r>
              <a:rPr kumimoji="0" lang="zh-CN" altLang="en-US" sz="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  <a:sym typeface="Wingdings" pitchFamily="2" charset="2"/>
              </a:rPr>
              <a:t>管控 </a:t>
            </a:r>
            <a:r>
              <a:rPr kumimoji="0" lang="en-US" altLang="zh-CN" sz="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  <a:sym typeface="Wingdings" pitchFamily="2" charset="2"/>
              </a:rPr>
              <a:t>&amp; </a:t>
            </a:r>
            <a:r>
              <a:rPr kumimoji="0" lang="zh-CN" altLang="en-US" sz="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  <a:sym typeface="Wingdings" pitchFamily="2" charset="2"/>
              </a:rPr>
              <a:t>行业决策）</a:t>
            </a:r>
            <a:endParaRPr kumimoji="0" lang="en-US" altLang="zh-CN" sz="6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WenQuanYi Micro Hei" panose="020B0606030804020204"/>
              <a:sym typeface="Wingdings" pitchFamily="2" charset="2"/>
            </a:endParaRPr>
          </a:p>
          <a:p>
            <a:pPr marL="0" marR="0" lvl="0" indent="0" algn="ctr" defTabSz="912874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6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  <a:sym typeface="Wingdings" pitchFamily="2" charset="2"/>
              </a:rPr>
              <a:t>追溯二维码、行业调控、营销管控</a:t>
            </a:r>
          </a:p>
        </p:txBody>
      </p:sp>
      <p:grpSp>
        <p:nvGrpSpPr>
          <p:cNvPr id="99" name="组合 98">
            <a:extLst>
              <a:ext uri="{FF2B5EF4-FFF2-40B4-BE49-F238E27FC236}">
                <a16:creationId xmlns:a16="http://schemas.microsoft.com/office/drawing/2014/main" id="{888948E9-1342-4550-AB6E-B0FD92A18471}"/>
              </a:ext>
            </a:extLst>
          </p:cNvPr>
          <p:cNvGrpSpPr/>
          <p:nvPr/>
        </p:nvGrpSpPr>
        <p:grpSpPr>
          <a:xfrm>
            <a:off x="7158498" y="6208754"/>
            <a:ext cx="109492" cy="215431"/>
            <a:chOff x="3716588" y="24926459"/>
            <a:chExt cx="174403" cy="245008"/>
          </a:xfrm>
        </p:grpSpPr>
        <p:sp>
          <p:nvSpPr>
            <p:cNvPr id="212" name="Oval 5">
              <a:extLst>
                <a:ext uri="{FF2B5EF4-FFF2-40B4-BE49-F238E27FC236}">
                  <a16:creationId xmlns:a16="http://schemas.microsoft.com/office/drawing/2014/main" id="{E82D47B0-745F-4BEA-8972-A30BA647B0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27497" y="25056867"/>
              <a:ext cx="11957" cy="22920"/>
            </a:xfrm>
            <a:prstGeom prst="ellipse">
              <a:avLst/>
            </a:prstGeom>
            <a:solidFill>
              <a:srgbClr val="484848"/>
            </a:solidFill>
            <a:ln w="9525">
              <a:solidFill>
                <a:srgbClr val="44546A"/>
              </a:solidFill>
              <a:round/>
            </a:ln>
          </p:spPr>
          <p:txBody>
            <a:bodyPr vert="horz" wrap="square" lIns="91404" tIns="45702" rIns="91404" bIns="45702" numCol="1" anchor="t" anchorCtr="0" compatLnSpc="1"/>
            <a:lstStyle/>
            <a:p>
              <a:pPr marL="0" marR="0" lvl="0" indent="0" defTabSz="91449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/>
                <a:ea typeface="宋体" pitchFamily="2" charset="-122"/>
              </a:endParaRPr>
            </a:p>
          </p:txBody>
        </p:sp>
        <p:sp>
          <p:nvSpPr>
            <p:cNvPr id="213" name="Freeform 6">
              <a:extLst>
                <a:ext uri="{FF2B5EF4-FFF2-40B4-BE49-F238E27FC236}">
                  <a16:creationId xmlns:a16="http://schemas.microsoft.com/office/drawing/2014/main" id="{2ADF63B7-BBA4-4E17-A7C2-C7BE17B2F251}"/>
                </a:ext>
              </a:extLst>
            </p:cNvPr>
            <p:cNvSpPr/>
            <p:nvPr/>
          </p:nvSpPr>
          <p:spPr bwMode="auto">
            <a:xfrm>
              <a:off x="3760292" y="25125627"/>
              <a:ext cx="84109" cy="7113"/>
            </a:xfrm>
            <a:custGeom>
              <a:avLst/>
              <a:gdLst>
                <a:gd name="T0" fmla="*/ 83 w 85"/>
                <a:gd name="T1" fmla="*/ 0 h 4"/>
                <a:gd name="T2" fmla="*/ 2 w 85"/>
                <a:gd name="T3" fmla="*/ 0 h 4"/>
                <a:gd name="T4" fmla="*/ 0 w 85"/>
                <a:gd name="T5" fmla="*/ 2 h 4"/>
                <a:gd name="T6" fmla="*/ 2 w 85"/>
                <a:gd name="T7" fmla="*/ 4 h 4"/>
                <a:gd name="T8" fmla="*/ 83 w 85"/>
                <a:gd name="T9" fmla="*/ 4 h 4"/>
                <a:gd name="T10" fmla="*/ 85 w 85"/>
                <a:gd name="T11" fmla="*/ 2 h 4"/>
                <a:gd name="T12" fmla="*/ 83 w 85"/>
                <a:gd name="T13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5" h="4">
                  <a:moveTo>
                    <a:pt x="83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83" y="4"/>
                    <a:pt x="83" y="4"/>
                    <a:pt x="83" y="4"/>
                  </a:cubicBezTo>
                  <a:cubicBezTo>
                    <a:pt x="85" y="4"/>
                    <a:pt x="85" y="3"/>
                    <a:pt x="85" y="2"/>
                  </a:cubicBezTo>
                  <a:cubicBezTo>
                    <a:pt x="85" y="1"/>
                    <a:pt x="85" y="0"/>
                    <a:pt x="83" y="0"/>
                  </a:cubicBezTo>
                  <a:close/>
                </a:path>
              </a:pathLst>
            </a:custGeom>
            <a:solidFill>
              <a:srgbClr val="397BBD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228512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微软雅黑"/>
              </a:endParaRPr>
            </a:p>
          </p:txBody>
        </p:sp>
        <p:sp>
          <p:nvSpPr>
            <p:cNvPr id="214" name="Freeform 7">
              <a:extLst>
                <a:ext uri="{FF2B5EF4-FFF2-40B4-BE49-F238E27FC236}">
                  <a16:creationId xmlns:a16="http://schemas.microsoft.com/office/drawing/2014/main" id="{94406C4F-72E4-4FF0-A188-61DDD69D61C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56581" y="25033156"/>
              <a:ext cx="94829" cy="69550"/>
            </a:xfrm>
            <a:custGeom>
              <a:avLst/>
              <a:gdLst>
                <a:gd name="T0" fmla="*/ 78 w 96"/>
                <a:gd name="T1" fmla="*/ 0 h 36"/>
                <a:gd name="T2" fmla="*/ 18 w 96"/>
                <a:gd name="T3" fmla="*/ 0 h 36"/>
                <a:gd name="T4" fmla="*/ 0 w 96"/>
                <a:gd name="T5" fmla="*/ 18 h 36"/>
                <a:gd name="T6" fmla="*/ 18 w 96"/>
                <a:gd name="T7" fmla="*/ 36 h 36"/>
                <a:gd name="T8" fmla="*/ 78 w 96"/>
                <a:gd name="T9" fmla="*/ 36 h 36"/>
                <a:gd name="T10" fmla="*/ 96 w 96"/>
                <a:gd name="T11" fmla="*/ 18 h 36"/>
                <a:gd name="T12" fmla="*/ 78 w 96"/>
                <a:gd name="T13" fmla="*/ 0 h 36"/>
                <a:gd name="T14" fmla="*/ 78 w 96"/>
                <a:gd name="T15" fmla="*/ 32 h 36"/>
                <a:gd name="T16" fmla="*/ 18 w 96"/>
                <a:gd name="T17" fmla="*/ 32 h 36"/>
                <a:gd name="T18" fmla="*/ 4 w 96"/>
                <a:gd name="T19" fmla="*/ 18 h 36"/>
                <a:gd name="T20" fmla="*/ 18 w 96"/>
                <a:gd name="T21" fmla="*/ 4 h 36"/>
                <a:gd name="T22" fmla="*/ 78 w 96"/>
                <a:gd name="T23" fmla="*/ 4 h 36"/>
                <a:gd name="T24" fmla="*/ 92 w 96"/>
                <a:gd name="T25" fmla="*/ 18 h 36"/>
                <a:gd name="T26" fmla="*/ 78 w 96"/>
                <a:gd name="T27" fmla="*/ 32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6" h="36">
                  <a:moveTo>
                    <a:pt x="78" y="0"/>
                  </a:moveTo>
                  <a:cubicBezTo>
                    <a:pt x="18" y="0"/>
                    <a:pt x="18" y="0"/>
                    <a:pt x="18" y="0"/>
                  </a:cubicBezTo>
                  <a:cubicBezTo>
                    <a:pt x="8" y="0"/>
                    <a:pt x="0" y="8"/>
                    <a:pt x="0" y="18"/>
                  </a:cubicBezTo>
                  <a:cubicBezTo>
                    <a:pt x="0" y="28"/>
                    <a:pt x="8" y="36"/>
                    <a:pt x="18" y="36"/>
                  </a:cubicBezTo>
                  <a:cubicBezTo>
                    <a:pt x="78" y="36"/>
                    <a:pt x="78" y="36"/>
                    <a:pt x="78" y="36"/>
                  </a:cubicBezTo>
                  <a:cubicBezTo>
                    <a:pt x="88" y="36"/>
                    <a:pt x="96" y="28"/>
                    <a:pt x="96" y="18"/>
                  </a:cubicBezTo>
                  <a:cubicBezTo>
                    <a:pt x="96" y="8"/>
                    <a:pt x="88" y="0"/>
                    <a:pt x="78" y="0"/>
                  </a:cubicBezTo>
                  <a:close/>
                  <a:moveTo>
                    <a:pt x="78" y="32"/>
                  </a:moveTo>
                  <a:cubicBezTo>
                    <a:pt x="18" y="32"/>
                    <a:pt x="18" y="32"/>
                    <a:pt x="18" y="32"/>
                  </a:cubicBezTo>
                  <a:cubicBezTo>
                    <a:pt x="10" y="32"/>
                    <a:pt x="4" y="26"/>
                    <a:pt x="4" y="18"/>
                  </a:cubicBezTo>
                  <a:cubicBezTo>
                    <a:pt x="4" y="10"/>
                    <a:pt x="10" y="4"/>
                    <a:pt x="18" y="4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86" y="4"/>
                    <a:pt x="92" y="10"/>
                    <a:pt x="92" y="18"/>
                  </a:cubicBezTo>
                  <a:cubicBezTo>
                    <a:pt x="92" y="26"/>
                    <a:pt x="86" y="32"/>
                    <a:pt x="78" y="32"/>
                  </a:cubicBezTo>
                  <a:close/>
                </a:path>
              </a:pathLst>
            </a:custGeom>
            <a:solidFill>
              <a:srgbClr val="397BBD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228512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微软雅黑"/>
              </a:endParaRPr>
            </a:p>
          </p:txBody>
        </p:sp>
        <p:sp>
          <p:nvSpPr>
            <p:cNvPr id="215" name="Freeform 8">
              <a:extLst>
                <a:ext uri="{FF2B5EF4-FFF2-40B4-BE49-F238E27FC236}">
                  <a16:creationId xmlns:a16="http://schemas.microsoft.com/office/drawing/2014/main" id="{CBEE59D3-5B9E-4F26-8A28-3303360E044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16588" y="24926459"/>
              <a:ext cx="174403" cy="245008"/>
            </a:xfrm>
            <a:custGeom>
              <a:avLst/>
              <a:gdLst>
                <a:gd name="T0" fmla="*/ 133 w 176"/>
                <a:gd name="T1" fmla="*/ 32 h 128"/>
                <a:gd name="T2" fmla="*/ 88 w 176"/>
                <a:gd name="T3" fmla="*/ 0 h 128"/>
                <a:gd name="T4" fmla="*/ 43 w 176"/>
                <a:gd name="T5" fmla="*/ 32 h 128"/>
                <a:gd name="T6" fmla="*/ 0 w 176"/>
                <a:gd name="T7" fmla="*/ 80 h 128"/>
                <a:gd name="T8" fmla="*/ 48 w 176"/>
                <a:gd name="T9" fmla="*/ 128 h 128"/>
                <a:gd name="T10" fmla="*/ 128 w 176"/>
                <a:gd name="T11" fmla="*/ 128 h 128"/>
                <a:gd name="T12" fmla="*/ 176 w 176"/>
                <a:gd name="T13" fmla="*/ 80 h 128"/>
                <a:gd name="T14" fmla="*/ 133 w 176"/>
                <a:gd name="T15" fmla="*/ 32 h 128"/>
                <a:gd name="T16" fmla="*/ 128 w 176"/>
                <a:gd name="T17" fmla="*/ 120 h 128"/>
                <a:gd name="T18" fmla="*/ 48 w 176"/>
                <a:gd name="T19" fmla="*/ 120 h 128"/>
                <a:gd name="T20" fmla="*/ 8 w 176"/>
                <a:gd name="T21" fmla="*/ 80 h 128"/>
                <a:gd name="T22" fmla="*/ 44 w 176"/>
                <a:gd name="T23" fmla="*/ 40 h 128"/>
                <a:gd name="T24" fmla="*/ 50 w 176"/>
                <a:gd name="T25" fmla="*/ 35 h 128"/>
                <a:gd name="T26" fmla="*/ 88 w 176"/>
                <a:gd name="T27" fmla="*/ 8 h 128"/>
                <a:gd name="T28" fmla="*/ 126 w 176"/>
                <a:gd name="T29" fmla="*/ 35 h 128"/>
                <a:gd name="T30" fmla="*/ 133 w 176"/>
                <a:gd name="T31" fmla="*/ 40 h 128"/>
                <a:gd name="T32" fmla="*/ 168 w 176"/>
                <a:gd name="T33" fmla="*/ 80 h 128"/>
                <a:gd name="T34" fmla="*/ 128 w 176"/>
                <a:gd name="T35" fmla="*/ 12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76" h="128">
                  <a:moveTo>
                    <a:pt x="133" y="32"/>
                  </a:moveTo>
                  <a:cubicBezTo>
                    <a:pt x="127" y="14"/>
                    <a:pt x="109" y="0"/>
                    <a:pt x="88" y="0"/>
                  </a:cubicBezTo>
                  <a:cubicBezTo>
                    <a:pt x="67" y="0"/>
                    <a:pt x="49" y="14"/>
                    <a:pt x="43" y="32"/>
                  </a:cubicBezTo>
                  <a:cubicBezTo>
                    <a:pt x="19" y="35"/>
                    <a:pt x="0" y="55"/>
                    <a:pt x="0" y="80"/>
                  </a:cubicBezTo>
                  <a:cubicBezTo>
                    <a:pt x="0" y="107"/>
                    <a:pt x="22" y="128"/>
                    <a:pt x="48" y="128"/>
                  </a:cubicBezTo>
                  <a:cubicBezTo>
                    <a:pt x="128" y="128"/>
                    <a:pt x="128" y="128"/>
                    <a:pt x="128" y="128"/>
                  </a:cubicBezTo>
                  <a:cubicBezTo>
                    <a:pt x="155" y="128"/>
                    <a:pt x="176" y="107"/>
                    <a:pt x="176" y="80"/>
                  </a:cubicBezTo>
                  <a:cubicBezTo>
                    <a:pt x="176" y="55"/>
                    <a:pt x="157" y="35"/>
                    <a:pt x="133" y="32"/>
                  </a:cubicBezTo>
                  <a:close/>
                  <a:moveTo>
                    <a:pt x="128" y="120"/>
                  </a:moveTo>
                  <a:cubicBezTo>
                    <a:pt x="48" y="120"/>
                    <a:pt x="48" y="120"/>
                    <a:pt x="48" y="120"/>
                  </a:cubicBezTo>
                  <a:cubicBezTo>
                    <a:pt x="26" y="120"/>
                    <a:pt x="8" y="102"/>
                    <a:pt x="8" y="80"/>
                  </a:cubicBezTo>
                  <a:cubicBezTo>
                    <a:pt x="8" y="60"/>
                    <a:pt x="23" y="43"/>
                    <a:pt x="44" y="40"/>
                  </a:cubicBezTo>
                  <a:cubicBezTo>
                    <a:pt x="47" y="40"/>
                    <a:pt x="49" y="38"/>
                    <a:pt x="50" y="35"/>
                  </a:cubicBezTo>
                  <a:cubicBezTo>
                    <a:pt x="56" y="19"/>
                    <a:pt x="71" y="8"/>
                    <a:pt x="88" y="8"/>
                  </a:cubicBezTo>
                  <a:cubicBezTo>
                    <a:pt x="105" y="8"/>
                    <a:pt x="120" y="19"/>
                    <a:pt x="126" y="35"/>
                  </a:cubicBezTo>
                  <a:cubicBezTo>
                    <a:pt x="127" y="38"/>
                    <a:pt x="129" y="40"/>
                    <a:pt x="133" y="40"/>
                  </a:cubicBezTo>
                  <a:cubicBezTo>
                    <a:pt x="153" y="43"/>
                    <a:pt x="168" y="60"/>
                    <a:pt x="168" y="80"/>
                  </a:cubicBezTo>
                  <a:cubicBezTo>
                    <a:pt x="168" y="102"/>
                    <a:pt x="150" y="120"/>
                    <a:pt x="128" y="120"/>
                  </a:cubicBezTo>
                  <a:close/>
                </a:path>
              </a:pathLst>
            </a:custGeom>
            <a:solidFill>
              <a:srgbClr val="397BBD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228512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微软雅黑"/>
              </a:endParaRPr>
            </a:p>
          </p:txBody>
        </p:sp>
      </p:grpSp>
      <p:sp>
        <p:nvSpPr>
          <p:cNvPr id="100" name="矩形 99">
            <a:extLst>
              <a:ext uri="{FF2B5EF4-FFF2-40B4-BE49-F238E27FC236}">
                <a16:creationId xmlns:a16="http://schemas.microsoft.com/office/drawing/2014/main" id="{115305AE-53DE-4583-A2D2-85A3F4D82B6E}"/>
              </a:ext>
            </a:extLst>
          </p:cNvPr>
          <p:cNvSpPr/>
          <p:nvPr/>
        </p:nvSpPr>
        <p:spPr>
          <a:xfrm>
            <a:off x="7293344" y="6149055"/>
            <a:ext cx="143582" cy="192492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pPr marL="0" marR="0" lvl="0" indent="0" algn="ctr" defTabSz="91449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7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IaaS</a:t>
            </a:r>
            <a:endParaRPr kumimoji="0" lang="zh-CN" altLang="en-US" sz="7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1" name="矩形 100">
            <a:extLst>
              <a:ext uri="{FF2B5EF4-FFF2-40B4-BE49-F238E27FC236}">
                <a16:creationId xmlns:a16="http://schemas.microsoft.com/office/drawing/2014/main" id="{DF2FA384-7309-4492-A8A2-AF1BF5DF8AFE}"/>
              </a:ext>
            </a:extLst>
          </p:cNvPr>
          <p:cNvSpPr/>
          <p:nvPr/>
        </p:nvSpPr>
        <p:spPr>
          <a:xfrm>
            <a:off x="8501691" y="6072855"/>
            <a:ext cx="384589" cy="425687"/>
          </a:xfrm>
          <a:prstGeom prst="rect">
            <a:avLst/>
          </a:prstGeom>
        </p:spPr>
        <p:txBody>
          <a:bodyPr wrap="none" anchor="ctr">
            <a:noAutofit/>
          </a:bodyPr>
          <a:lstStyle/>
          <a:p>
            <a:pPr marL="0" marR="0" lvl="0" indent="0" algn="ctr" defTabSz="91449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</a:rPr>
              <a:t>数据服务</a:t>
            </a:r>
            <a:endParaRPr kumimoji="0" lang="en-US" altLang="zh-CN" sz="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WenQuanYi Micro Hei" panose="020B0606030804020204"/>
            </a:endParaRPr>
          </a:p>
          <a:p>
            <a:pPr marL="0" marR="0" lvl="0" indent="0" algn="ctr" defTabSz="91449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</a:rPr>
              <a:t>MRS/DWS/</a:t>
            </a:r>
          </a:p>
          <a:p>
            <a:pPr marL="0" marR="0" lvl="0" indent="0" algn="ctr" defTabSz="91449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</a:rPr>
              <a:t>数据治理</a:t>
            </a:r>
          </a:p>
        </p:txBody>
      </p:sp>
      <p:sp>
        <p:nvSpPr>
          <p:cNvPr id="102" name="Freeform 21">
            <a:extLst>
              <a:ext uri="{FF2B5EF4-FFF2-40B4-BE49-F238E27FC236}">
                <a16:creationId xmlns:a16="http://schemas.microsoft.com/office/drawing/2014/main" id="{E220A93F-241E-4F9E-9E0B-1687515F22B8}"/>
              </a:ext>
            </a:extLst>
          </p:cNvPr>
          <p:cNvSpPr>
            <a:spLocks noEditPoints="1"/>
          </p:cNvSpPr>
          <p:nvPr/>
        </p:nvSpPr>
        <p:spPr bwMode="auto">
          <a:xfrm>
            <a:off x="8331939" y="6136521"/>
            <a:ext cx="97314" cy="287664"/>
          </a:xfrm>
          <a:custGeom>
            <a:avLst/>
            <a:gdLst>
              <a:gd name="T0" fmla="*/ 89 w 160"/>
              <a:gd name="T1" fmla="*/ 3 h 177"/>
              <a:gd name="T2" fmla="*/ 9 w 160"/>
              <a:gd name="T3" fmla="*/ 37 h 177"/>
              <a:gd name="T4" fmla="*/ 0 w 160"/>
              <a:gd name="T5" fmla="*/ 125 h 177"/>
              <a:gd name="T6" fmla="*/ 71 w 160"/>
              <a:gd name="T7" fmla="*/ 175 h 177"/>
              <a:gd name="T8" fmla="*/ 89 w 160"/>
              <a:gd name="T9" fmla="*/ 175 h 177"/>
              <a:gd name="T10" fmla="*/ 160 w 160"/>
              <a:gd name="T11" fmla="*/ 125 h 177"/>
              <a:gd name="T12" fmla="*/ 151 w 160"/>
              <a:gd name="T13" fmla="*/ 37 h 177"/>
              <a:gd name="T14" fmla="*/ 146 w 160"/>
              <a:gd name="T15" fmla="*/ 134 h 177"/>
              <a:gd name="T16" fmla="*/ 75 w 160"/>
              <a:gd name="T17" fmla="*/ 168 h 177"/>
              <a:gd name="T18" fmla="*/ 8 w 160"/>
              <a:gd name="T19" fmla="*/ 125 h 177"/>
              <a:gd name="T20" fmla="*/ 14 w 160"/>
              <a:gd name="T21" fmla="*/ 44 h 177"/>
              <a:gd name="T22" fmla="*/ 80 w 160"/>
              <a:gd name="T23" fmla="*/ 9 h 177"/>
              <a:gd name="T24" fmla="*/ 146 w 160"/>
              <a:gd name="T25" fmla="*/ 44 h 177"/>
              <a:gd name="T26" fmla="*/ 152 w 160"/>
              <a:gd name="T27" fmla="*/ 125 h 177"/>
              <a:gd name="T28" fmla="*/ 127 w 160"/>
              <a:gd name="T29" fmla="*/ 109 h 177"/>
              <a:gd name="T30" fmla="*/ 95 w 160"/>
              <a:gd name="T31" fmla="*/ 129 h 177"/>
              <a:gd name="T32" fmla="*/ 80 w 160"/>
              <a:gd name="T33" fmla="*/ 127 h 177"/>
              <a:gd name="T34" fmla="*/ 89 w 160"/>
              <a:gd name="T35" fmla="*/ 125 h 177"/>
              <a:gd name="T36" fmla="*/ 100 w 160"/>
              <a:gd name="T37" fmla="*/ 116 h 177"/>
              <a:gd name="T38" fmla="*/ 101 w 160"/>
              <a:gd name="T39" fmla="*/ 116 h 177"/>
              <a:gd name="T40" fmla="*/ 123 w 160"/>
              <a:gd name="T41" fmla="*/ 106 h 177"/>
              <a:gd name="T42" fmla="*/ 121 w 160"/>
              <a:gd name="T43" fmla="*/ 66 h 177"/>
              <a:gd name="T44" fmla="*/ 110 w 160"/>
              <a:gd name="T45" fmla="*/ 64 h 177"/>
              <a:gd name="T46" fmla="*/ 113 w 160"/>
              <a:gd name="T47" fmla="*/ 82 h 177"/>
              <a:gd name="T48" fmla="*/ 110 w 160"/>
              <a:gd name="T49" fmla="*/ 89 h 177"/>
              <a:gd name="T50" fmla="*/ 109 w 160"/>
              <a:gd name="T51" fmla="*/ 71 h 177"/>
              <a:gd name="T52" fmla="*/ 106 w 160"/>
              <a:gd name="T53" fmla="*/ 63 h 177"/>
              <a:gd name="T54" fmla="*/ 104 w 160"/>
              <a:gd name="T55" fmla="*/ 61 h 177"/>
              <a:gd name="T56" fmla="*/ 102 w 160"/>
              <a:gd name="T57" fmla="*/ 59 h 177"/>
              <a:gd name="T58" fmla="*/ 100 w 160"/>
              <a:gd name="T59" fmla="*/ 57 h 177"/>
              <a:gd name="T60" fmla="*/ 51 w 160"/>
              <a:gd name="T61" fmla="*/ 62 h 177"/>
              <a:gd name="T62" fmla="*/ 38 w 160"/>
              <a:gd name="T63" fmla="*/ 69 h 177"/>
              <a:gd name="T64" fmla="*/ 26 w 160"/>
              <a:gd name="T65" fmla="*/ 95 h 177"/>
              <a:gd name="T66" fmla="*/ 41 w 160"/>
              <a:gd name="T67" fmla="*/ 114 h 177"/>
              <a:gd name="T68" fmla="*/ 44 w 160"/>
              <a:gd name="T69" fmla="*/ 120 h 177"/>
              <a:gd name="T70" fmla="*/ 57 w 160"/>
              <a:gd name="T71" fmla="*/ 116 h 177"/>
              <a:gd name="T72" fmla="*/ 62 w 160"/>
              <a:gd name="T73" fmla="*/ 83 h 177"/>
              <a:gd name="T74" fmla="*/ 65 w 160"/>
              <a:gd name="T75" fmla="*/ 84 h 177"/>
              <a:gd name="T76" fmla="*/ 45 w 160"/>
              <a:gd name="T77" fmla="*/ 124 h 177"/>
              <a:gd name="T78" fmla="*/ 39 w 160"/>
              <a:gd name="T79" fmla="*/ 122 h 177"/>
              <a:gd name="T80" fmla="*/ 36 w 160"/>
              <a:gd name="T81" fmla="*/ 109 h 177"/>
              <a:gd name="T82" fmla="*/ 33 w 160"/>
              <a:gd name="T83" fmla="*/ 68 h 177"/>
              <a:gd name="T84" fmla="*/ 34 w 160"/>
              <a:gd name="T85" fmla="*/ 68 h 177"/>
              <a:gd name="T86" fmla="*/ 35 w 160"/>
              <a:gd name="T87" fmla="*/ 67 h 177"/>
              <a:gd name="T88" fmla="*/ 76 w 160"/>
              <a:gd name="T89" fmla="*/ 46 h 177"/>
              <a:gd name="T90" fmla="*/ 107 w 160"/>
              <a:gd name="T91" fmla="*/ 58 h 177"/>
              <a:gd name="T92" fmla="*/ 122 w 160"/>
              <a:gd name="T93" fmla="*/ 61 h 177"/>
              <a:gd name="T94" fmla="*/ 125 w 160"/>
              <a:gd name="T95" fmla="*/ 66 h 177"/>
              <a:gd name="T96" fmla="*/ 88 w 160"/>
              <a:gd name="T97" fmla="*/ 84 h 177"/>
              <a:gd name="T98" fmla="*/ 98 w 160"/>
              <a:gd name="T99" fmla="*/ 80 h 177"/>
              <a:gd name="T100" fmla="*/ 100 w 160"/>
              <a:gd name="T101" fmla="*/ 82 h 177"/>
              <a:gd name="T102" fmla="*/ 97 w 160"/>
              <a:gd name="T103" fmla="*/ 84 h 177"/>
              <a:gd name="T104" fmla="*/ 91 w 160"/>
              <a:gd name="T105" fmla="*/ 86 h 177"/>
              <a:gd name="T106" fmla="*/ 88 w 160"/>
              <a:gd name="T107" fmla="*/ 86 h 1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160" h="177">
                <a:moveTo>
                  <a:pt x="151" y="37"/>
                </a:moveTo>
                <a:cubicBezTo>
                  <a:pt x="89" y="3"/>
                  <a:pt x="89" y="3"/>
                  <a:pt x="89" y="3"/>
                </a:cubicBezTo>
                <a:cubicBezTo>
                  <a:pt x="84" y="0"/>
                  <a:pt x="76" y="0"/>
                  <a:pt x="71" y="3"/>
                </a:cubicBezTo>
                <a:cubicBezTo>
                  <a:pt x="9" y="37"/>
                  <a:pt x="9" y="37"/>
                  <a:pt x="9" y="37"/>
                </a:cubicBezTo>
                <a:cubicBezTo>
                  <a:pt x="4" y="40"/>
                  <a:pt x="0" y="47"/>
                  <a:pt x="0" y="53"/>
                </a:cubicBezTo>
                <a:cubicBezTo>
                  <a:pt x="0" y="125"/>
                  <a:pt x="0" y="125"/>
                  <a:pt x="0" y="125"/>
                </a:cubicBezTo>
                <a:cubicBezTo>
                  <a:pt x="0" y="131"/>
                  <a:pt x="4" y="138"/>
                  <a:pt x="9" y="141"/>
                </a:cubicBezTo>
                <a:cubicBezTo>
                  <a:pt x="71" y="175"/>
                  <a:pt x="71" y="175"/>
                  <a:pt x="71" y="175"/>
                </a:cubicBezTo>
                <a:cubicBezTo>
                  <a:pt x="73" y="176"/>
                  <a:pt x="77" y="177"/>
                  <a:pt x="80" y="177"/>
                </a:cubicBezTo>
                <a:cubicBezTo>
                  <a:pt x="84" y="177"/>
                  <a:pt x="87" y="176"/>
                  <a:pt x="89" y="175"/>
                </a:cubicBezTo>
                <a:cubicBezTo>
                  <a:pt x="151" y="141"/>
                  <a:pt x="151" y="141"/>
                  <a:pt x="151" y="141"/>
                </a:cubicBezTo>
                <a:cubicBezTo>
                  <a:pt x="156" y="138"/>
                  <a:pt x="160" y="131"/>
                  <a:pt x="160" y="125"/>
                </a:cubicBezTo>
                <a:cubicBezTo>
                  <a:pt x="160" y="53"/>
                  <a:pt x="160" y="53"/>
                  <a:pt x="160" y="53"/>
                </a:cubicBezTo>
                <a:cubicBezTo>
                  <a:pt x="160" y="47"/>
                  <a:pt x="156" y="40"/>
                  <a:pt x="151" y="37"/>
                </a:cubicBezTo>
                <a:close/>
                <a:moveTo>
                  <a:pt x="152" y="125"/>
                </a:moveTo>
                <a:cubicBezTo>
                  <a:pt x="152" y="128"/>
                  <a:pt x="149" y="132"/>
                  <a:pt x="146" y="134"/>
                </a:cubicBezTo>
                <a:cubicBezTo>
                  <a:pt x="85" y="168"/>
                  <a:pt x="85" y="168"/>
                  <a:pt x="85" y="168"/>
                </a:cubicBezTo>
                <a:cubicBezTo>
                  <a:pt x="83" y="169"/>
                  <a:pt x="77" y="169"/>
                  <a:pt x="75" y="168"/>
                </a:cubicBezTo>
                <a:cubicBezTo>
                  <a:pt x="14" y="134"/>
                  <a:pt x="14" y="134"/>
                  <a:pt x="14" y="134"/>
                </a:cubicBezTo>
                <a:cubicBezTo>
                  <a:pt x="11" y="132"/>
                  <a:pt x="8" y="128"/>
                  <a:pt x="8" y="125"/>
                </a:cubicBezTo>
                <a:cubicBezTo>
                  <a:pt x="8" y="53"/>
                  <a:pt x="8" y="53"/>
                  <a:pt x="8" y="53"/>
                </a:cubicBezTo>
                <a:cubicBezTo>
                  <a:pt x="8" y="50"/>
                  <a:pt x="11" y="46"/>
                  <a:pt x="14" y="44"/>
                </a:cubicBezTo>
                <a:cubicBezTo>
                  <a:pt x="75" y="10"/>
                  <a:pt x="75" y="10"/>
                  <a:pt x="75" y="10"/>
                </a:cubicBezTo>
                <a:cubicBezTo>
                  <a:pt x="76" y="10"/>
                  <a:pt x="78" y="9"/>
                  <a:pt x="80" y="9"/>
                </a:cubicBezTo>
                <a:cubicBezTo>
                  <a:pt x="82" y="9"/>
                  <a:pt x="84" y="10"/>
                  <a:pt x="85" y="10"/>
                </a:cubicBezTo>
                <a:cubicBezTo>
                  <a:pt x="146" y="44"/>
                  <a:pt x="146" y="44"/>
                  <a:pt x="146" y="44"/>
                </a:cubicBezTo>
                <a:cubicBezTo>
                  <a:pt x="149" y="46"/>
                  <a:pt x="152" y="50"/>
                  <a:pt x="152" y="53"/>
                </a:cubicBezTo>
                <a:lnTo>
                  <a:pt x="152" y="125"/>
                </a:lnTo>
                <a:close/>
                <a:moveTo>
                  <a:pt x="125" y="66"/>
                </a:moveTo>
                <a:cubicBezTo>
                  <a:pt x="133" y="85"/>
                  <a:pt x="134" y="99"/>
                  <a:pt x="127" y="109"/>
                </a:cubicBezTo>
                <a:cubicBezTo>
                  <a:pt x="121" y="117"/>
                  <a:pt x="111" y="120"/>
                  <a:pt x="104" y="120"/>
                </a:cubicBezTo>
                <a:cubicBezTo>
                  <a:pt x="102" y="124"/>
                  <a:pt x="99" y="127"/>
                  <a:pt x="95" y="129"/>
                </a:cubicBezTo>
                <a:cubicBezTo>
                  <a:pt x="93" y="129"/>
                  <a:pt x="91" y="130"/>
                  <a:pt x="89" y="130"/>
                </a:cubicBezTo>
                <a:cubicBezTo>
                  <a:pt x="85" y="130"/>
                  <a:pt x="82" y="129"/>
                  <a:pt x="80" y="127"/>
                </a:cubicBezTo>
                <a:cubicBezTo>
                  <a:pt x="78" y="120"/>
                  <a:pt x="78" y="120"/>
                  <a:pt x="78" y="120"/>
                </a:cubicBezTo>
                <a:cubicBezTo>
                  <a:pt x="80" y="123"/>
                  <a:pt x="84" y="125"/>
                  <a:pt x="89" y="125"/>
                </a:cubicBezTo>
                <a:cubicBezTo>
                  <a:pt x="90" y="125"/>
                  <a:pt x="92" y="125"/>
                  <a:pt x="93" y="124"/>
                </a:cubicBezTo>
                <a:cubicBezTo>
                  <a:pt x="97" y="123"/>
                  <a:pt x="100" y="120"/>
                  <a:pt x="100" y="116"/>
                </a:cubicBezTo>
                <a:cubicBezTo>
                  <a:pt x="101" y="116"/>
                  <a:pt x="101" y="116"/>
                  <a:pt x="101" y="116"/>
                </a:cubicBezTo>
                <a:cubicBezTo>
                  <a:pt x="101" y="116"/>
                  <a:pt x="101" y="116"/>
                  <a:pt x="101" y="116"/>
                </a:cubicBezTo>
                <a:cubicBezTo>
                  <a:pt x="101" y="116"/>
                  <a:pt x="101" y="116"/>
                  <a:pt x="101" y="116"/>
                </a:cubicBezTo>
                <a:cubicBezTo>
                  <a:pt x="107" y="116"/>
                  <a:pt x="118" y="115"/>
                  <a:pt x="123" y="106"/>
                </a:cubicBezTo>
                <a:cubicBezTo>
                  <a:pt x="129" y="98"/>
                  <a:pt x="129" y="85"/>
                  <a:pt x="122" y="67"/>
                </a:cubicBezTo>
                <a:cubicBezTo>
                  <a:pt x="121" y="67"/>
                  <a:pt x="121" y="66"/>
                  <a:pt x="121" y="66"/>
                </a:cubicBezTo>
                <a:cubicBezTo>
                  <a:pt x="121" y="66"/>
                  <a:pt x="120" y="65"/>
                  <a:pt x="119" y="65"/>
                </a:cubicBezTo>
                <a:cubicBezTo>
                  <a:pt x="118" y="64"/>
                  <a:pt x="113" y="63"/>
                  <a:pt x="110" y="64"/>
                </a:cubicBezTo>
                <a:cubicBezTo>
                  <a:pt x="111" y="66"/>
                  <a:pt x="112" y="68"/>
                  <a:pt x="113" y="73"/>
                </a:cubicBezTo>
                <a:cubicBezTo>
                  <a:pt x="114" y="77"/>
                  <a:pt x="113" y="79"/>
                  <a:pt x="113" y="82"/>
                </a:cubicBezTo>
                <a:cubicBezTo>
                  <a:pt x="113" y="87"/>
                  <a:pt x="112" y="88"/>
                  <a:pt x="110" y="90"/>
                </a:cubicBezTo>
                <a:cubicBezTo>
                  <a:pt x="110" y="90"/>
                  <a:pt x="110" y="89"/>
                  <a:pt x="110" y="89"/>
                </a:cubicBezTo>
                <a:cubicBezTo>
                  <a:pt x="110" y="87"/>
                  <a:pt x="111" y="86"/>
                  <a:pt x="111" y="81"/>
                </a:cubicBezTo>
                <a:cubicBezTo>
                  <a:pt x="111" y="77"/>
                  <a:pt x="110" y="73"/>
                  <a:pt x="109" y="71"/>
                </a:cubicBezTo>
                <a:cubicBezTo>
                  <a:pt x="109" y="69"/>
                  <a:pt x="108" y="66"/>
                  <a:pt x="106" y="64"/>
                </a:cubicBezTo>
                <a:cubicBezTo>
                  <a:pt x="106" y="64"/>
                  <a:pt x="106" y="64"/>
                  <a:pt x="106" y="63"/>
                </a:cubicBezTo>
                <a:cubicBezTo>
                  <a:pt x="106" y="63"/>
                  <a:pt x="105" y="63"/>
                  <a:pt x="105" y="63"/>
                </a:cubicBezTo>
                <a:cubicBezTo>
                  <a:pt x="105" y="62"/>
                  <a:pt x="105" y="62"/>
                  <a:pt x="104" y="61"/>
                </a:cubicBezTo>
                <a:cubicBezTo>
                  <a:pt x="104" y="61"/>
                  <a:pt x="104" y="61"/>
                  <a:pt x="103" y="60"/>
                </a:cubicBezTo>
                <a:cubicBezTo>
                  <a:pt x="103" y="60"/>
                  <a:pt x="103" y="60"/>
                  <a:pt x="102" y="59"/>
                </a:cubicBezTo>
                <a:cubicBezTo>
                  <a:pt x="102" y="59"/>
                  <a:pt x="102" y="59"/>
                  <a:pt x="102" y="59"/>
                </a:cubicBezTo>
                <a:cubicBezTo>
                  <a:pt x="101" y="58"/>
                  <a:pt x="101" y="58"/>
                  <a:pt x="100" y="57"/>
                </a:cubicBezTo>
                <a:cubicBezTo>
                  <a:pt x="94" y="52"/>
                  <a:pt x="85" y="50"/>
                  <a:pt x="76" y="50"/>
                </a:cubicBezTo>
                <a:cubicBezTo>
                  <a:pt x="67" y="50"/>
                  <a:pt x="57" y="54"/>
                  <a:pt x="51" y="62"/>
                </a:cubicBezTo>
                <a:cubicBezTo>
                  <a:pt x="51" y="62"/>
                  <a:pt x="51" y="62"/>
                  <a:pt x="50" y="62"/>
                </a:cubicBezTo>
                <a:cubicBezTo>
                  <a:pt x="46" y="64"/>
                  <a:pt x="42" y="66"/>
                  <a:pt x="38" y="69"/>
                </a:cubicBezTo>
                <a:cubicBezTo>
                  <a:pt x="38" y="69"/>
                  <a:pt x="38" y="70"/>
                  <a:pt x="38" y="70"/>
                </a:cubicBezTo>
                <a:cubicBezTo>
                  <a:pt x="38" y="70"/>
                  <a:pt x="23" y="84"/>
                  <a:pt x="26" y="95"/>
                </a:cubicBezTo>
                <a:cubicBezTo>
                  <a:pt x="27" y="99"/>
                  <a:pt x="31" y="103"/>
                  <a:pt x="37" y="105"/>
                </a:cubicBezTo>
                <a:cubicBezTo>
                  <a:pt x="41" y="106"/>
                  <a:pt x="41" y="110"/>
                  <a:pt x="41" y="114"/>
                </a:cubicBezTo>
                <a:cubicBezTo>
                  <a:pt x="41" y="116"/>
                  <a:pt x="41" y="118"/>
                  <a:pt x="42" y="119"/>
                </a:cubicBezTo>
                <a:cubicBezTo>
                  <a:pt x="42" y="120"/>
                  <a:pt x="43" y="120"/>
                  <a:pt x="44" y="120"/>
                </a:cubicBezTo>
                <a:cubicBezTo>
                  <a:pt x="44" y="120"/>
                  <a:pt x="45" y="120"/>
                  <a:pt x="45" y="120"/>
                </a:cubicBezTo>
                <a:cubicBezTo>
                  <a:pt x="47" y="120"/>
                  <a:pt x="52" y="120"/>
                  <a:pt x="57" y="116"/>
                </a:cubicBezTo>
                <a:cubicBezTo>
                  <a:pt x="62" y="110"/>
                  <a:pt x="63" y="100"/>
                  <a:pt x="61" y="85"/>
                </a:cubicBezTo>
                <a:cubicBezTo>
                  <a:pt x="60" y="84"/>
                  <a:pt x="61" y="83"/>
                  <a:pt x="62" y="83"/>
                </a:cubicBezTo>
                <a:cubicBezTo>
                  <a:pt x="63" y="83"/>
                  <a:pt x="63" y="83"/>
                  <a:pt x="63" y="83"/>
                </a:cubicBezTo>
                <a:cubicBezTo>
                  <a:pt x="64" y="83"/>
                  <a:pt x="65" y="83"/>
                  <a:pt x="65" y="84"/>
                </a:cubicBezTo>
                <a:cubicBezTo>
                  <a:pt x="68" y="100"/>
                  <a:pt x="66" y="112"/>
                  <a:pt x="60" y="118"/>
                </a:cubicBezTo>
                <a:cubicBezTo>
                  <a:pt x="54" y="125"/>
                  <a:pt x="45" y="124"/>
                  <a:pt x="45" y="124"/>
                </a:cubicBezTo>
                <a:cubicBezTo>
                  <a:pt x="44" y="124"/>
                  <a:pt x="44" y="124"/>
                  <a:pt x="43" y="124"/>
                </a:cubicBezTo>
                <a:cubicBezTo>
                  <a:pt x="42" y="124"/>
                  <a:pt x="40" y="123"/>
                  <a:pt x="39" y="122"/>
                </a:cubicBezTo>
                <a:cubicBezTo>
                  <a:pt x="37" y="120"/>
                  <a:pt x="37" y="116"/>
                  <a:pt x="37" y="114"/>
                </a:cubicBezTo>
                <a:cubicBezTo>
                  <a:pt x="37" y="111"/>
                  <a:pt x="37" y="109"/>
                  <a:pt x="36" y="109"/>
                </a:cubicBezTo>
                <a:cubicBezTo>
                  <a:pt x="28" y="106"/>
                  <a:pt x="23" y="102"/>
                  <a:pt x="22" y="96"/>
                </a:cubicBezTo>
                <a:cubicBezTo>
                  <a:pt x="19" y="85"/>
                  <a:pt x="29" y="73"/>
                  <a:pt x="33" y="68"/>
                </a:cubicBezTo>
                <a:cubicBezTo>
                  <a:pt x="33" y="68"/>
                  <a:pt x="33" y="68"/>
                  <a:pt x="33" y="68"/>
                </a:cubicBezTo>
                <a:cubicBezTo>
                  <a:pt x="33" y="68"/>
                  <a:pt x="34" y="68"/>
                  <a:pt x="34" y="68"/>
                </a:cubicBezTo>
                <a:cubicBezTo>
                  <a:pt x="34" y="67"/>
                  <a:pt x="35" y="67"/>
                  <a:pt x="35" y="67"/>
                </a:cubicBezTo>
                <a:cubicBezTo>
                  <a:pt x="35" y="67"/>
                  <a:pt x="35" y="67"/>
                  <a:pt x="35" y="67"/>
                </a:cubicBezTo>
                <a:cubicBezTo>
                  <a:pt x="39" y="63"/>
                  <a:pt x="43" y="60"/>
                  <a:pt x="48" y="58"/>
                </a:cubicBezTo>
                <a:cubicBezTo>
                  <a:pt x="55" y="51"/>
                  <a:pt x="66" y="46"/>
                  <a:pt x="76" y="46"/>
                </a:cubicBezTo>
                <a:cubicBezTo>
                  <a:pt x="82" y="46"/>
                  <a:pt x="88" y="47"/>
                  <a:pt x="93" y="49"/>
                </a:cubicBezTo>
                <a:cubicBezTo>
                  <a:pt x="98" y="50"/>
                  <a:pt x="104" y="54"/>
                  <a:pt x="107" y="58"/>
                </a:cubicBezTo>
                <a:cubicBezTo>
                  <a:pt x="108" y="59"/>
                  <a:pt x="108" y="60"/>
                  <a:pt x="109" y="60"/>
                </a:cubicBezTo>
                <a:cubicBezTo>
                  <a:pt x="113" y="58"/>
                  <a:pt x="119" y="60"/>
                  <a:pt x="122" y="61"/>
                </a:cubicBezTo>
                <a:cubicBezTo>
                  <a:pt x="122" y="62"/>
                  <a:pt x="123" y="62"/>
                  <a:pt x="124" y="63"/>
                </a:cubicBezTo>
                <a:cubicBezTo>
                  <a:pt x="125" y="64"/>
                  <a:pt x="125" y="65"/>
                  <a:pt x="125" y="66"/>
                </a:cubicBezTo>
                <a:close/>
                <a:moveTo>
                  <a:pt x="87" y="85"/>
                </a:moveTo>
                <a:cubicBezTo>
                  <a:pt x="87" y="85"/>
                  <a:pt x="87" y="84"/>
                  <a:pt x="88" y="84"/>
                </a:cubicBezTo>
                <a:cubicBezTo>
                  <a:pt x="89" y="82"/>
                  <a:pt x="91" y="79"/>
                  <a:pt x="96" y="79"/>
                </a:cubicBezTo>
                <a:cubicBezTo>
                  <a:pt x="96" y="79"/>
                  <a:pt x="97" y="79"/>
                  <a:pt x="98" y="80"/>
                </a:cubicBezTo>
                <a:cubicBezTo>
                  <a:pt x="99" y="80"/>
                  <a:pt x="99" y="80"/>
                  <a:pt x="100" y="81"/>
                </a:cubicBezTo>
                <a:cubicBezTo>
                  <a:pt x="100" y="81"/>
                  <a:pt x="100" y="82"/>
                  <a:pt x="100" y="82"/>
                </a:cubicBezTo>
                <a:cubicBezTo>
                  <a:pt x="100" y="83"/>
                  <a:pt x="99" y="84"/>
                  <a:pt x="98" y="84"/>
                </a:cubicBezTo>
                <a:cubicBezTo>
                  <a:pt x="97" y="84"/>
                  <a:pt x="97" y="84"/>
                  <a:pt x="97" y="84"/>
                </a:cubicBezTo>
                <a:cubicBezTo>
                  <a:pt x="97" y="84"/>
                  <a:pt x="96" y="84"/>
                  <a:pt x="96" y="84"/>
                </a:cubicBezTo>
                <a:cubicBezTo>
                  <a:pt x="93" y="84"/>
                  <a:pt x="91" y="86"/>
                  <a:pt x="91" y="86"/>
                </a:cubicBezTo>
                <a:cubicBezTo>
                  <a:pt x="91" y="86"/>
                  <a:pt x="90" y="87"/>
                  <a:pt x="89" y="87"/>
                </a:cubicBezTo>
                <a:cubicBezTo>
                  <a:pt x="89" y="87"/>
                  <a:pt x="89" y="87"/>
                  <a:pt x="88" y="86"/>
                </a:cubicBezTo>
                <a:cubicBezTo>
                  <a:pt x="88" y="86"/>
                  <a:pt x="87" y="86"/>
                  <a:pt x="87" y="85"/>
                </a:cubicBezTo>
                <a:close/>
              </a:path>
            </a:pathLst>
          </a:custGeom>
          <a:solidFill>
            <a:srgbClr val="397BBD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228512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微软雅黑"/>
            </a:endParaRPr>
          </a:p>
        </p:txBody>
      </p:sp>
      <p:grpSp>
        <p:nvGrpSpPr>
          <p:cNvPr id="103" name="组合 102">
            <a:extLst>
              <a:ext uri="{FF2B5EF4-FFF2-40B4-BE49-F238E27FC236}">
                <a16:creationId xmlns:a16="http://schemas.microsoft.com/office/drawing/2014/main" id="{CA5D9FCE-CF26-46A7-BB92-64EDC6E142BB}"/>
              </a:ext>
            </a:extLst>
          </p:cNvPr>
          <p:cNvGrpSpPr/>
          <p:nvPr/>
        </p:nvGrpSpPr>
        <p:grpSpPr>
          <a:xfrm>
            <a:off x="7015731" y="5122182"/>
            <a:ext cx="1907310" cy="274280"/>
            <a:chOff x="4798232" y="2632021"/>
            <a:chExt cx="3675928" cy="468813"/>
          </a:xfrm>
        </p:grpSpPr>
        <p:sp>
          <p:nvSpPr>
            <p:cNvPr id="208" name="矩形 207">
              <a:extLst>
                <a:ext uri="{FF2B5EF4-FFF2-40B4-BE49-F238E27FC236}">
                  <a16:creationId xmlns:a16="http://schemas.microsoft.com/office/drawing/2014/main" id="{02494F48-389F-47BB-B90B-27F3327B2865}"/>
                </a:ext>
              </a:extLst>
            </p:cNvPr>
            <p:cNvSpPr/>
            <p:nvPr/>
          </p:nvSpPr>
          <p:spPr>
            <a:xfrm>
              <a:off x="4798232" y="2632021"/>
              <a:ext cx="890041" cy="468813"/>
            </a:xfrm>
            <a:prstGeom prst="rect">
              <a:avLst/>
            </a:prstGeom>
            <a:solidFill>
              <a:srgbClr val="2E5071"/>
            </a:solidFill>
            <a:ln w="3175" cap="flat" cmpd="sng" algn="ctr">
              <a:noFill/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045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zh-CN" altLang="en-US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WenQuanYi Micro Hei" panose="020B0606030804020204"/>
                </a:rPr>
                <a:t>数据汇聚</a:t>
              </a:r>
              <a:endParaRPr kumimoji="1" lang="en-US" altLang="zh-CN" sz="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</a:endParaRPr>
            </a:p>
            <a:p>
              <a:pPr marL="0" marR="0" lvl="0" indent="0" algn="ctr" defTabSz="914045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zh-CN" altLang="en-US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WenQuanYi Micro Hei" panose="020B0606030804020204"/>
                </a:rPr>
                <a:t>与管理</a:t>
              </a:r>
              <a:endParaRPr kumimoji="1" lang="en-US" altLang="zh-CN" sz="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</a:endParaRPr>
            </a:p>
          </p:txBody>
        </p:sp>
        <p:sp>
          <p:nvSpPr>
            <p:cNvPr id="209" name="矩形 208">
              <a:extLst>
                <a:ext uri="{FF2B5EF4-FFF2-40B4-BE49-F238E27FC236}">
                  <a16:creationId xmlns:a16="http://schemas.microsoft.com/office/drawing/2014/main" id="{B40B144A-3FA1-4099-9BE0-CFAAC10C87DC}"/>
                </a:ext>
              </a:extLst>
            </p:cNvPr>
            <p:cNvSpPr/>
            <p:nvPr/>
          </p:nvSpPr>
          <p:spPr>
            <a:xfrm>
              <a:off x="5726861" y="2632021"/>
              <a:ext cx="890041" cy="468813"/>
            </a:xfrm>
            <a:prstGeom prst="rect">
              <a:avLst/>
            </a:prstGeom>
            <a:solidFill>
              <a:srgbClr val="2E5071"/>
            </a:solidFill>
            <a:ln w="3175" cap="flat" cmpd="sng" algn="ctr">
              <a:noFill/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045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zh-CN" altLang="en-US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WenQuanYi Micro Hei" panose="020B0606030804020204"/>
                </a:rPr>
                <a:t>应用资产</a:t>
              </a:r>
              <a:endParaRPr kumimoji="1" lang="en-US" altLang="zh-CN" sz="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</a:endParaRPr>
            </a:p>
            <a:p>
              <a:pPr marL="0" marR="0" lvl="0" indent="0" algn="ctr" defTabSz="914045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zh-CN" altLang="en-US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WenQuanYi Micro Hei" panose="020B0606030804020204"/>
                </a:rPr>
                <a:t>服务</a:t>
              </a:r>
              <a:endParaRPr kumimoji="1" lang="en-US" altLang="zh-CN" sz="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</a:endParaRPr>
            </a:p>
          </p:txBody>
        </p:sp>
        <p:sp>
          <p:nvSpPr>
            <p:cNvPr id="210" name="矩形 209">
              <a:extLst>
                <a:ext uri="{FF2B5EF4-FFF2-40B4-BE49-F238E27FC236}">
                  <a16:creationId xmlns:a16="http://schemas.microsoft.com/office/drawing/2014/main" id="{D992455A-3261-48A7-A3A2-83F6C4E1037D}"/>
                </a:ext>
              </a:extLst>
            </p:cNvPr>
            <p:cNvSpPr/>
            <p:nvPr/>
          </p:nvSpPr>
          <p:spPr>
            <a:xfrm>
              <a:off x="6655490" y="2632021"/>
              <a:ext cx="890041" cy="468813"/>
            </a:xfrm>
            <a:prstGeom prst="rect">
              <a:avLst/>
            </a:prstGeom>
            <a:solidFill>
              <a:srgbClr val="2E5071"/>
            </a:solidFill>
            <a:ln w="3175" cap="flat" cmpd="sng" algn="ctr">
              <a:noFill/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045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zh-CN" altLang="en-US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WenQuanYi Micro Hei" panose="020B0606030804020204"/>
                </a:rPr>
                <a:t>云边端</a:t>
              </a:r>
              <a:endParaRPr kumimoji="1" lang="en-US" altLang="zh-CN" sz="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</a:endParaRPr>
            </a:p>
            <a:p>
              <a:pPr marL="0" marR="0" lvl="0" indent="0" algn="ctr" defTabSz="914045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zh-CN" altLang="en-US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WenQuanYi Micro Hei" panose="020B0606030804020204"/>
                </a:rPr>
                <a:t>协同服务</a:t>
              </a:r>
              <a:endParaRPr kumimoji="1" lang="en-US" altLang="zh-CN" sz="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</a:endParaRPr>
            </a:p>
          </p:txBody>
        </p:sp>
        <p:sp>
          <p:nvSpPr>
            <p:cNvPr id="211" name="矩形 210">
              <a:extLst>
                <a:ext uri="{FF2B5EF4-FFF2-40B4-BE49-F238E27FC236}">
                  <a16:creationId xmlns:a16="http://schemas.microsoft.com/office/drawing/2014/main" id="{9AB4524C-F7E0-4DC4-8D76-584B04C98C08}"/>
                </a:ext>
              </a:extLst>
            </p:cNvPr>
            <p:cNvSpPr/>
            <p:nvPr/>
          </p:nvSpPr>
          <p:spPr>
            <a:xfrm>
              <a:off x="7584119" y="2632021"/>
              <a:ext cx="890041" cy="468813"/>
            </a:xfrm>
            <a:prstGeom prst="rect">
              <a:avLst/>
            </a:prstGeom>
            <a:solidFill>
              <a:srgbClr val="2E5071"/>
            </a:solidFill>
            <a:ln w="3175" cap="flat" cmpd="sng" algn="ctr">
              <a:noFill/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045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zh-CN" altLang="en-US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WenQuanYi Micro Hei" panose="020B0606030804020204"/>
                </a:rPr>
                <a:t>数字孪生</a:t>
              </a:r>
              <a:endParaRPr kumimoji="1" lang="en-US" altLang="zh-CN" sz="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</a:endParaRPr>
            </a:p>
            <a:p>
              <a:pPr marL="0" marR="0" lvl="0" indent="0" algn="ctr" defTabSz="914045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zh-CN" altLang="en-US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WenQuanYi Micro Hei" panose="020B0606030804020204"/>
                </a:rPr>
                <a:t>服务</a:t>
              </a:r>
              <a:endParaRPr kumimoji="1" lang="en-US" altLang="zh-CN" sz="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</a:endParaRPr>
            </a:p>
          </p:txBody>
        </p:sp>
      </p:grpSp>
      <p:sp>
        <p:nvSpPr>
          <p:cNvPr id="104" name="文本框 103">
            <a:extLst>
              <a:ext uri="{FF2B5EF4-FFF2-40B4-BE49-F238E27FC236}">
                <a16:creationId xmlns:a16="http://schemas.microsoft.com/office/drawing/2014/main" id="{D5C18D7E-91A7-4A41-89AA-B54E72EF1D13}"/>
              </a:ext>
            </a:extLst>
          </p:cNvPr>
          <p:cNvSpPr txBox="1"/>
          <p:nvPr/>
        </p:nvSpPr>
        <p:spPr>
          <a:xfrm>
            <a:off x="6734076" y="5129845"/>
            <a:ext cx="300841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9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7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  <a:sym typeface="Huawei Sans Medium" panose="020C0603030203020204" pitchFamily="34" charset="0"/>
              </a:rPr>
              <a:t>工业互联网平台</a:t>
            </a:r>
          </a:p>
        </p:txBody>
      </p:sp>
      <p:sp>
        <p:nvSpPr>
          <p:cNvPr id="105" name="矩形 104">
            <a:extLst>
              <a:ext uri="{FF2B5EF4-FFF2-40B4-BE49-F238E27FC236}">
                <a16:creationId xmlns:a16="http://schemas.microsoft.com/office/drawing/2014/main" id="{654A27EC-8E2D-45CD-BD2F-40927A2DE247}"/>
              </a:ext>
            </a:extLst>
          </p:cNvPr>
          <p:cNvSpPr/>
          <p:nvPr/>
        </p:nvSpPr>
        <p:spPr>
          <a:xfrm>
            <a:off x="7666613" y="6149055"/>
            <a:ext cx="596988" cy="312367"/>
          </a:xfrm>
          <a:prstGeom prst="rect">
            <a:avLst/>
          </a:prstGeom>
        </p:spPr>
        <p:txBody>
          <a:bodyPr wrap="none" anchor="ctr">
            <a:noAutofit/>
          </a:bodyPr>
          <a:lstStyle/>
          <a:p>
            <a:pPr marL="0" marR="0" lvl="0" indent="0" algn="ctr" defTabSz="91449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</a:rPr>
              <a:t>PaaS</a:t>
            </a:r>
          </a:p>
          <a:p>
            <a:pPr marL="0" marR="0" lvl="0" indent="0" algn="ctr" defTabSz="91449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</a:rPr>
              <a:t>(ROMA Factory</a:t>
            </a:r>
          </a:p>
          <a:p>
            <a:pPr marL="0" marR="0" lvl="0" indent="0" algn="ctr" defTabSz="91449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</a:rPr>
              <a:t>/ROMA Connect</a:t>
            </a:r>
          </a:p>
          <a:p>
            <a:pPr marL="0" marR="0" lvl="0" indent="0" algn="ctr" defTabSz="91449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</a:rPr>
              <a:t>/</a:t>
            </a:r>
            <a:r>
              <a:rPr kumimoji="0" lang="zh-CN" altLang="en-US" sz="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</a:rPr>
              <a:t>容器）</a:t>
            </a:r>
          </a:p>
        </p:txBody>
      </p:sp>
      <p:sp>
        <p:nvSpPr>
          <p:cNvPr id="106" name="Freeform 13">
            <a:extLst>
              <a:ext uri="{FF2B5EF4-FFF2-40B4-BE49-F238E27FC236}">
                <a16:creationId xmlns:a16="http://schemas.microsoft.com/office/drawing/2014/main" id="{E492951F-D4DE-40DE-9DA1-D5D3DDD18C1C}"/>
              </a:ext>
            </a:extLst>
          </p:cNvPr>
          <p:cNvSpPr>
            <a:spLocks noEditPoints="1"/>
          </p:cNvSpPr>
          <p:nvPr/>
        </p:nvSpPr>
        <p:spPr bwMode="auto">
          <a:xfrm>
            <a:off x="7527024" y="6203710"/>
            <a:ext cx="95336" cy="254749"/>
          </a:xfrm>
          <a:custGeom>
            <a:avLst/>
            <a:gdLst>
              <a:gd name="T0" fmla="*/ 96 w 176"/>
              <a:gd name="T1" fmla="*/ 25 h 176"/>
              <a:gd name="T2" fmla="*/ 80 w 176"/>
              <a:gd name="T3" fmla="*/ 25 h 176"/>
              <a:gd name="T4" fmla="*/ 25 w 176"/>
              <a:gd name="T5" fmla="*/ 95 h 176"/>
              <a:gd name="T6" fmla="*/ 88 w 176"/>
              <a:gd name="T7" fmla="*/ 154 h 176"/>
              <a:gd name="T8" fmla="*/ 151 w 176"/>
              <a:gd name="T9" fmla="*/ 95 h 176"/>
              <a:gd name="T10" fmla="*/ 147 w 176"/>
              <a:gd name="T11" fmla="*/ 91 h 176"/>
              <a:gd name="T12" fmla="*/ 88 w 176"/>
              <a:gd name="T13" fmla="*/ 148 h 176"/>
              <a:gd name="T14" fmla="*/ 29 w 176"/>
              <a:gd name="T15" fmla="*/ 91 h 176"/>
              <a:gd name="T16" fmla="*/ 84 w 176"/>
              <a:gd name="T17" fmla="*/ 29 h 176"/>
              <a:gd name="T18" fmla="*/ 92 w 176"/>
              <a:gd name="T19" fmla="*/ 29 h 176"/>
              <a:gd name="T20" fmla="*/ 147 w 176"/>
              <a:gd name="T21" fmla="*/ 91 h 176"/>
              <a:gd name="T22" fmla="*/ 8 w 176"/>
              <a:gd name="T23" fmla="*/ 56 h 176"/>
              <a:gd name="T24" fmla="*/ 20 w 176"/>
              <a:gd name="T25" fmla="*/ 8 h 176"/>
              <a:gd name="T26" fmla="*/ 60 w 176"/>
              <a:gd name="T27" fmla="*/ 4 h 176"/>
              <a:gd name="T28" fmla="*/ 20 w 176"/>
              <a:gd name="T29" fmla="*/ 0 h 176"/>
              <a:gd name="T30" fmla="*/ 0 w 176"/>
              <a:gd name="T31" fmla="*/ 56 h 176"/>
              <a:gd name="T32" fmla="*/ 156 w 176"/>
              <a:gd name="T33" fmla="*/ 0 h 176"/>
              <a:gd name="T34" fmla="*/ 116 w 176"/>
              <a:gd name="T35" fmla="*/ 4 h 176"/>
              <a:gd name="T36" fmla="*/ 156 w 176"/>
              <a:gd name="T37" fmla="*/ 8 h 176"/>
              <a:gd name="T38" fmla="*/ 168 w 176"/>
              <a:gd name="T39" fmla="*/ 56 h 176"/>
              <a:gd name="T40" fmla="*/ 176 w 176"/>
              <a:gd name="T41" fmla="*/ 56 h 176"/>
              <a:gd name="T42" fmla="*/ 156 w 176"/>
              <a:gd name="T43" fmla="*/ 0 h 176"/>
              <a:gd name="T44" fmla="*/ 168 w 176"/>
              <a:gd name="T45" fmla="*/ 120 h 176"/>
              <a:gd name="T46" fmla="*/ 156 w 176"/>
              <a:gd name="T47" fmla="*/ 168 h 176"/>
              <a:gd name="T48" fmla="*/ 116 w 176"/>
              <a:gd name="T49" fmla="*/ 172 h 176"/>
              <a:gd name="T50" fmla="*/ 156 w 176"/>
              <a:gd name="T51" fmla="*/ 176 h 176"/>
              <a:gd name="T52" fmla="*/ 176 w 176"/>
              <a:gd name="T53" fmla="*/ 120 h 176"/>
              <a:gd name="T54" fmla="*/ 56 w 176"/>
              <a:gd name="T55" fmla="*/ 168 h 176"/>
              <a:gd name="T56" fmla="*/ 8 w 176"/>
              <a:gd name="T57" fmla="*/ 156 h 176"/>
              <a:gd name="T58" fmla="*/ 4 w 176"/>
              <a:gd name="T59" fmla="*/ 116 h 176"/>
              <a:gd name="T60" fmla="*/ 0 w 176"/>
              <a:gd name="T61" fmla="*/ 156 h 176"/>
              <a:gd name="T62" fmla="*/ 56 w 176"/>
              <a:gd name="T63" fmla="*/ 176 h 176"/>
              <a:gd name="T64" fmla="*/ 56 w 176"/>
              <a:gd name="T65" fmla="*/ 168 h 1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176" h="176">
                <a:moveTo>
                  <a:pt x="151" y="80"/>
                </a:moveTo>
                <a:cubicBezTo>
                  <a:pt x="96" y="25"/>
                  <a:pt x="96" y="25"/>
                  <a:pt x="96" y="25"/>
                </a:cubicBezTo>
                <a:cubicBezTo>
                  <a:pt x="94" y="23"/>
                  <a:pt x="91" y="22"/>
                  <a:pt x="88" y="22"/>
                </a:cubicBezTo>
                <a:cubicBezTo>
                  <a:pt x="85" y="22"/>
                  <a:pt x="82" y="23"/>
                  <a:pt x="80" y="25"/>
                </a:cubicBezTo>
                <a:cubicBezTo>
                  <a:pt x="25" y="80"/>
                  <a:pt x="25" y="80"/>
                  <a:pt x="25" y="80"/>
                </a:cubicBezTo>
                <a:cubicBezTo>
                  <a:pt x="21" y="84"/>
                  <a:pt x="21" y="90"/>
                  <a:pt x="25" y="95"/>
                </a:cubicBezTo>
                <a:cubicBezTo>
                  <a:pt x="81" y="150"/>
                  <a:pt x="81" y="150"/>
                  <a:pt x="81" y="150"/>
                </a:cubicBezTo>
                <a:cubicBezTo>
                  <a:pt x="83" y="152"/>
                  <a:pt x="85" y="154"/>
                  <a:pt x="88" y="154"/>
                </a:cubicBezTo>
                <a:cubicBezTo>
                  <a:pt x="91" y="154"/>
                  <a:pt x="93" y="152"/>
                  <a:pt x="95" y="150"/>
                </a:cubicBezTo>
                <a:cubicBezTo>
                  <a:pt x="151" y="95"/>
                  <a:pt x="151" y="95"/>
                  <a:pt x="151" y="95"/>
                </a:cubicBezTo>
                <a:cubicBezTo>
                  <a:pt x="155" y="90"/>
                  <a:pt x="155" y="84"/>
                  <a:pt x="151" y="80"/>
                </a:cubicBezTo>
                <a:close/>
                <a:moveTo>
                  <a:pt x="147" y="91"/>
                </a:moveTo>
                <a:cubicBezTo>
                  <a:pt x="91" y="146"/>
                  <a:pt x="91" y="146"/>
                  <a:pt x="91" y="146"/>
                </a:cubicBezTo>
                <a:cubicBezTo>
                  <a:pt x="90" y="147"/>
                  <a:pt x="89" y="148"/>
                  <a:pt x="88" y="148"/>
                </a:cubicBezTo>
                <a:cubicBezTo>
                  <a:pt x="87" y="148"/>
                  <a:pt x="86" y="147"/>
                  <a:pt x="85" y="146"/>
                </a:cubicBezTo>
                <a:cubicBezTo>
                  <a:pt x="29" y="91"/>
                  <a:pt x="29" y="91"/>
                  <a:pt x="29" y="91"/>
                </a:cubicBezTo>
                <a:cubicBezTo>
                  <a:pt x="27" y="89"/>
                  <a:pt x="27" y="86"/>
                  <a:pt x="29" y="84"/>
                </a:cubicBezTo>
                <a:cubicBezTo>
                  <a:pt x="84" y="29"/>
                  <a:pt x="84" y="29"/>
                  <a:pt x="84" y="29"/>
                </a:cubicBezTo>
                <a:cubicBezTo>
                  <a:pt x="85" y="28"/>
                  <a:pt x="86" y="27"/>
                  <a:pt x="88" y="27"/>
                </a:cubicBezTo>
                <a:cubicBezTo>
                  <a:pt x="90" y="27"/>
                  <a:pt x="91" y="28"/>
                  <a:pt x="92" y="29"/>
                </a:cubicBezTo>
                <a:cubicBezTo>
                  <a:pt x="147" y="84"/>
                  <a:pt x="147" y="84"/>
                  <a:pt x="147" y="84"/>
                </a:cubicBezTo>
                <a:cubicBezTo>
                  <a:pt x="149" y="86"/>
                  <a:pt x="149" y="89"/>
                  <a:pt x="147" y="91"/>
                </a:cubicBezTo>
                <a:close/>
                <a:moveTo>
                  <a:pt x="4" y="60"/>
                </a:moveTo>
                <a:cubicBezTo>
                  <a:pt x="6" y="60"/>
                  <a:pt x="8" y="58"/>
                  <a:pt x="8" y="56"/>
                </a:cubicBezTo>
                <a:cubicBezTo>
                  <a:pt x="8" y="19"/>
                  <a:pt x="8" y="19"/>
                  <a:pt x="8" y="19"/>
                </a:cubicBezTo>
                <a:cubicBezTo>
                  <a:pt x="8" y="13"/>
                  <a:pt x="13" y="8"/>
                  <a:pt x="20" y="8"/>
                </a:cubicBezTo>
                <a:cubicBezTo>
                  <a:pt x="56" y="8"/>
                  <a:pt x="56" y="8"/>
                  <a:pt x="56" y="8"/>
                </a:cubicBezTo>
                <a:cubicBezTo>
                  <a:pt x="58" y="8"/>
                  <a:pt x="60" y="6"/>
                  <a:pt x="60" y="4"/>
                </a:cubicBezTo>
                <a:cubicBezTo>
                  <a:pt x="60" y="1"/>
                  <a:pt x="58" y="0"/>
                  <a:pt x="56" y="0"/>
                </a:cubicBezTo>
                <a:cubicBezTo>
                  <a:pt x="20" y="0"/>
                  <a:pt x="20" y="0"/>
                  <a:pt x="20" y="0"/>
                </a:cubicBezTo>
                <a:cubicBezTo>
                  <a:pt x="9" y="0"/>
                  <a:pt x="0" y="8"/>
                  <a:pt x="0" y="1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58"/>
                  <a:pt x="2" y="60"/>
                  <a:pt x="4" y="60"/>
                </a:cubicBezTo>
                <a:close/>
                <a:moveTo>
                  <a:pt x="156" y="0"/>
                </a:moveTo>
                <a:cubicBezTo>
                  <a:pt x="120" y="0"/>
                  <a:pt x="120" y="0"/>
                  <a:pt x="120" y="0"/>
                </a:cubicBezTo>
                <a:cubicBezTo>
                  <a:pt x="118" y="0"/>
                  <a:pt x="116" y="1"/>
                  <a:pt x="116" y="4"/>
                </a:cubicBezTo>
                <a:cubicBezTo>
                  <a:pt x="116" y="6"/>
                  <a:pt x="118" y="8"/>
                  <a:pt x="120" y="8"/>
                </a:cubicBezTo>
                <a:cubicBezTo>
                  <a:pt x="156" y="8"/>
                  <a:pt x="156" y="8"/>
                  <a:pt x="156" y="8"/>
                </a:cubicBezTo>
                <a:cubicBezTo>
                  <a:pt x="163" y="8"/>
                  <a:pt x="168" y="13"/>
                  <a:pt x="168" y="19"/>
                </a:cubicBezTo>
                <a:cubicBezTo>
                  <a:pt x="168" y="56"/>
                  <a:pt x="168" y="56"/>
                  <a:pt x="168" y="56"/>
                </a:cubicBezTo>
                <a:cubicBezTo>
                  <a:pt x="168" y="58"/>
                  <a:pt x="170" y="60"/>
                  <a:pt x="172" y="60"/>
                </a:cubicBezTo>
                <a:cubicBezTo>
                  <a:pt x="174" y="60"/>
                  <a:pt x="176" y="58"/>
                  <a:pt x="176" y="56"/>
                </a:cubicBezTo>
                <a:cubicBezTo>
                  <a:pt x="176" y="19"/>
                  <a:pt x="176" y="19"/>
                  <a:pt x="176" y="19"/>
                </a:cubicBezTo>
                <a:cubicBezTo>
                  <a:pt x="176" y="8"/>
                  <a:pt x="167" y="0"/>
                  <a:pt x="156" y="0"/>
                </a:cubicBezTo>
                <a:close/>
                <a:moveTo>
                  <a:pt x="172" y="116"/>
                </a:moveTo>
                <a:cubicBezTo>
                  <a:pt x="170" y="116"/>
                  <a:pt x="168" y="117"/>
                  <a:pt x="168" y="120"/>
                </a:cubicBezTo>
                <a:cubicBezTo>
                  <a:pt x="168" y="156"/>
                  <a:pt x="168" y="156"/>
                  <a:pt x="168" y="156"/>
                </a:cubicBezTo>
                <a:cubicBezTo>
                  <a:pt x="168" y="162"/>
                  <a:pt x="163" y="168"/>
                  <a:pt x="156" y="168"/>
                </a:cubicBezTo>
                <a:cubicBezTo>
                  <a:pt x="120" y="168"/>
                  <a:pt x="120" y="168"/>
                  <a:pt x="120" y="168"/>
                </a:cubicBezTo>
                <a:cubicBezTo>
                  <a:pt x="118" y="168"/>
                  <a:pt x="116" y="169"/>
                  <a:pt x="116" y="172"/>
                </a:cubicBezTo>
                <a:cubicBezTo>
                  <a:pt x="116" y="174"/>
                  <a:pt x="118" y="176"/>
                  <a:pt x="120" y="176"/>
                </a:cubicBezTo>
                <a:cubicBezTo>
                  <a:pt x="156" y="176"/>
                  <a:pt x="156" y="176"/>
                  <a:pt x="156" y="176"/>
                </a:cubicBezTo>
                <a:cubicBezTo>
                  <a:pt x="167" y="176"/>
                  <a:pt x="176" y="167"/>
                  <a:pt x="176" y="156"/>
                </a:cubicBezTo>
                <a:cubicBezTo>
                  <a:pt x="176" y="120"/>
                  <a:pt x="176" y="120"/>
                  <a:pt x="176" y="120"/>
                </a:cubicBezTo>
                <a:cubicBezTo>
                  <a:pt x="176" y="117"/>
                  <a:pt x="174" y="116"/>
                  <a:pt x="172" y="116"/>
                </a:cubicBezTo>
                <a:close/>
                <a:moveTo>
                  <a:pt x="56" y="168"/>
                </a:moveTo>
                <a:cubicBezTo>
                  <a:pt x="20" y="168"/>
                  <a:pt x="20" y="168"/>
                  <a:pt x="20" y="168"/>
                </a:cubicBezTo>
                <a:cubicBezTo>
                  <a:pt x="13" y="168"/>
                  <a:pt x="8" y="162"/>
                  <a:pt x="8" y="156"/>
                </a:cubicBezTo>
                <a:cubicBezTo>
                  <a:pt x="8" y="120"/>
                  <a:pt x="8" y="120"/>
                  <a:pt x="8" y="120"/>
                </a:cubicBezTo>
                <a:cubicBezTo>
                  <a:pt x="8" y="117"/>
                  <a:pt x="6" y="116"/>
                  <a:pt x="4" y="116"/>
                </a:cubicBezTo>
                <a:cubicBezTo>
                  <a:pt x="2" y="116"/>
                  <a:pt x="0" y="117"/>
                  <a:pt x="0" y="120"/>
                </a:cubicBezTo>
                <a:cubicBezTo>
                  <a:pt x="0" y="156"/>
                  <a:pt x="0" y="156"/>
                  <a:pt x="0" y="156"/>
                </a:cubicBezTo>
                <a:cubicBezTo>
                  <a:pt x="0" y="167"/>
                  <a:pt x="9" y="176"/>
                  <a:pt x="20" y="176"/>
                </a:cubicBezTo>
                <a:cubicBezTo>
                  <a:pt x="56" y="176"/>
                  <a:pt x="56" y="176"/>
                  <a:pt x="56" y="176"/>
                </a:cubicBezTo>
                <a:cubicBezTo>
                  <a:pt x="58" y="176"/>
                  <a:pt x="60" y="174"/>
                  <a:pt x="60" y="172"/>
                </a:cubicBezTo>
                <a:cubicBezTo>
                  <a:pt x="60" y="169"/>
                  <a:pt x="58" y="168"/>
                  <a:pt x="56" y="168"/>
                </a:cubicBezTo>
                <a:close/>
              </a:path>
            </a:pathLst>
          </a:custGeom>
          <a:solidFill>
            <a:srgbClr val="397BBD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228512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微软雅黑"/>
            </a:endParaRPr>
          </a:p>
        </p:txBody>
      </p:sp>
      <p:sp>
        <p:nvSpPr>
          <p:cNvPr id="107" name="文本框 106">
            <a:extLst>
              <a:ext uri="{FF2B5EF4-FFF2-40B4-BE49-F238E27FC236}">
                <a16:creationId xmlns:a16="http://schemas.microsoft.com/office/drawing/2014/main" id="{6ACD0528-F47A-4F6D-80B8-C76C22537065}"/>
              </a:ext>
            </a:extLst>
          </p:cNvPr>
          <p:cNvSpPr txBox="1"/>
          <p:nvPr/>
        </p:nvSpPr>
        <p:spPr>
          <a:xfrm>
            <a:off x="6741469" y="6994855"/>
            <a:ext cx="338781" cy="227903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lvl="0" indent="0" algn="ctr" defTabSz="91339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</a:rPr>
              <a:t>烟草</a:t>
            </a:r>
            <a:endParaRPr kumimoji="0" lang="en-US" altLang="zh-CN" sz="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WenQuanYi Micro Hei" panose="020B0606030804020204"/>
            </a:endParaRPr>
          </a:p>
          <a:p>
            <a:pPr marL="0" marR="0" lvl="0" indent="0" algn="ctr" defTabSz="91339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</a:rPr>
              <a:t>工厂</a:t>
            </a:r>
          </a:p>
        </p:txBody>
      </p:sp>
      <p:pic>
        <p:nvPicPr>
          <p:cNvPr id="108" name="图片 107">
            <a:extLst>
              <a:ext uri="{FF2B5EF4-FFF2-40B4-BE49-F238E27FC236}">
                <a16:creationId xmlns:a16="http://schemas.microsoft.com/office/drawing/2014/main" id="{6BADEAAF-B769-466C-854B-5DB3E4AD25B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0571" y="6684623"/>
            <a:ext cx="124443" cy="334100"/>
          </a:xfrm>
          <a:prstGeom prst="rect">
            <a:avLst/>
          </a:prstGeom>
        </p:spPr>
      </p:pic>
      <p:sp>
        <p:nvSpPr>
          <p:cNvPr id="109" name="矩形 108">
            <a:extLst>
              <a:ext uri="{FF2B5EF4-FFF2-40B4-BE49-F238E27FC236}">
                <a16:creationId xmlns:a16="http://schemas.microsoft.com/office/drawing/2014/main" id="{A7A3DDA1-13EE-4EC4-BCF4-C4220BB1B69F}"/>
              </a:ext>
            </a:extLst>
          </p:cNvPr>
          <p:cNvSpPr/>
          <p:nvPr/>
        </p:nvSpPr>
        <p:spPr bwMode="auto">
          <a:xfrm>
            <a:off x="7035481" y="6709233"/>
            <a:ext cx="1283167" cy="214239"/>
          </a:xfrm>
          <a:prstGeom prst="rect">
            <a:avLst/>
          </a:prstGeom>
          <a:solidFill>
            <a:srgbClr val="2E5071"/>
          </a:solidFill>
          <a:ln w="3175" cap="flat" cmpd="sng" algn="ctr">
            <a:noFill/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04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</a:rPr>
              <a:t>工业互联网平台（边缘）</a:t>
            </a:r>
          </a:p>
        </p:txBody>
      </p:sp>
      <p:sp>
        <p:nvSpPr>
          <p:cNvPr id="110" name="文本框 109">
            <a:extLst>
              <a:ext uri="{FF2B5EF4-FFF2-40B4-BE49-F238E27FC236}">
                <a16:creationId xmlns:a16="http://schemas.microsoft.com/office/drawing/2014/main" id="{6B0127CD-2F6A-4DB8-92B9-51BDB47D5FD8}"/>
              </a:ext>
            </a:extLst>
          </p:cNvPr>
          <p:cNvSpPr txBox="1"/>
          <p:nvPr/>
        </p:nvSpPr>
        <p:spPr>
          <a:xfrm>
            <a:off x="8064943" y="6926049"/>
            <a:ext cx="3869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339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</a:rPr>
              <a:t>物流</a:t>
            </a:r>
            <a:endParaRPr kumimoji="0" lang="en-US" altLang="zh-CN" sz="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WenQuanYi Micro Hei" panose="020B0606030804020204"/>
            </a:endParaRPr>
          </a:p>
          <a:p>
            <a:pPr marL="0" marR="0" lvl="0" indent="0" algn="ctr" defTabSz="91339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</a:rPr>
              <a:t>配送</a:t>
            </a:r>
          </a:p>
        </p:txBody>
      </p:sp>
      <p:pic>
        <p:nvPicPr>
          <p:cNvPr id="111" name="图片 110">
            <a:extLst>
              <a:ext uri="{FF2B5EF4-FFF2-40B4-BE49-F238E27FC236}">
                <a16:creationId xmlns:a16="http://schemas.microsoft.com/office/drawing/2014/main" id="{6E922317-CC29-49F9-ADF5-6D023A9ADAA4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7942" y="6990898"/>
            <a:ext cx="61363" cy="164745"/>
          </a:xfrm>
          <a:prstGeom prst="rect">
            <a:avLst/>
          </a:prstGeom>
        </p:spPr>
      </p:pic>
      <p:sp>
        <p:nvSpPr>
          <p:cNvPr id="112" name="文本框 111">
            <a:extLst>
              <a:ext uri="{FF2B5EF4-FFF2-40B4-BE49-F238E27FC236}">
                <a16:creationId xmlns:a16="http://schemas.microsoft.com/office/drawing/2014/main" id="{F0ABC79B-FDE9-436F-8054-39E771B8AAC6}"/>
              </a:ext>
            </a:extLst>
          </p:cNvPr>
          <p:cNvSpPr txBox="1"/>
          <p:nvPr/>
        </p:nvSpPr>
        <p:spPr>
          <a:xfrm>
            <a:off x="8446902" y="6926049"/>
            <a:ext cx="285858" cy="29056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lvl="0" indent="0" algn="ctr" defTabSz="91339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</a:rPr>
              <a:t>烟草</a:t>
            </a:r>
            <a:endParaRPr kumimoji="0" lang="en-US" altLang="zh-CN" sz="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WenQuanYi Micro Hei" panose="020B0606030804020204"/>
            </a:endParaRPr>
          </a:p>
          <a:p>
            <a:pPr marL="0" marR="0" lvl="0" indent="0" algn="ctr" defTabSz="91339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</a:rPr>
              <a:t>工厂</a:t>
            </a:r>
          </a:p>
        </p:txBody>
      </p:sp>
      <p:pic>
        <p:nvPicPr>
          <p:cNvPr id="113" name="图片 112">
            <a:extLst>
              <a:ext uri="{FF2B5EF4-FFF2-40B4-BE49-F238E27FC236}">
                <a16:creationId xmlns:a16="http://schemas.microsoft.com/office/drawing/2014/main" id="{B8683A91-8E4A-44BB-B527-B9126AD7996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0866" y="6621249"/>
            <a:ext cx="124443" cy="334100"/>
          </a:xfrm>
          <a:prstGeom prst="rect">
            <a:avLst/>
          </a:prstGeom>
        </p:spPr>
      </p:pic>
      <p:sp>
        <p:nvSpPr>
          <p:cNvPr id="114" name="文本框 113">
            <a:extLst>
              <a:ext uri="{FF2B5EF4-FFF2-40B4-BE49-F238E27FC236}">
                <a16:creationId xmlns:a16="http://schemas.microsoft.com/office/drawing/2014/main" id="{9A91FD07-24B9-4429-B70A-91E4BB5DAD0C}"/>
              </a:ext>
            </a:extLst>
          </p:cNvPr>
          <p:cNvSpPr txBox="1"/>
          <p:nvPr/>
        </p:nvSpPr>
        <p:spPr>
          <a:xfrm>
            <a:off x="8723891" y="6931482"/>
            <a:ext cx="297180" cy="29056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lvl="0" indent="0" algn="ctr" defTabSz="91339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</a:rPr>
              <a:t>烟草</a:t>
            </a:r>
            <a:endParaRPr kumimoji="0" lang="en-US" altLang="zh-CN" sz="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WenQuanYi Micro Hei" panose="020B0606030804020204"/>
            </a:endParaRPr>
          </a:p>
          <a:p>
            <a:pPr marL="0" marR="0" lvl="0" indent="0" algn="ctr" defTabSz="91339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</a:rPr>
              <a:t>工厂</a:t>
            </a:r>
          </a:p>
        </p:txBody>
      </p:sp>
      <p:pic>
        <p:nvPicPr>
          <p:cNvPr id="115" name="图片 114">
            <a:extLst>
              <a:ext uri="{FF2B5EF4-FFF2-40B4-BE49-F238E27FC236}">
                <a16:creationId xmlns:a16="http://schemas.microsoft.com/office/drawing/2014/main" id="{A6FB08B2-733F-40BA-8769-6BF7C9C40DA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1345" y="6621249"/>
            <a:ext cx="124443" cy="334100"/>
          </a:xfrm>
          <a:prstGeom prst="rect">
            <a:avLst/>
          </a:prstGeom>
        </p:spPr>
      </p:pic>
      <p:sp>
        <p:nvSpPr>
          <p:cNvPr id="116" name="文本框 115">
            <a:extLst>
              <a:ext uri="{FF2B5EF4-FFF2-40B4-BE49-F238E27FC236}">
                <a16:creationId xmlns:a16="http://schemas.microsoft.com/office/drawing/2014/main" id="{84BBCF90-A31E-4BF6-9184-D958FE357780}"/>
              </a:ext>
            </a:extLst>
          </p:cNvPr>
          <p:cNvSpPr txBox="1"/>
          <p:nvPr/>
        </p:nvSpPr>
        <p:spPr>
          <a:xfrm>
            <a:off x="8976430" y="6776366"/>
            <a:ext cx="161220" cy="175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339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7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…</a:t>
            </a:r>
            <a:endParaRPr kumimoji="0" lang="zh-CN" altLang="en-US" sz="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17" name="直接箭头连接符 116">
            <a:extLst>
              <a:ext uri="{FF2B5EF4-FFF2-40B4-BE49-F238E27FC236}">
                <a16:creationId xmlns:a16="http://schemas.microsoft.com/office/drawing/2014/main" id="{44871DC9-8DDF-45C9-BA22-31C403C25DA7}"/>
              </a:ext>
            </a:extLst>
          </p:cNvPr>
          <p:cNvCxnSpPr>
            <a:cxnSpLocks/>
          </p:cNvCxnSpPr>
          <p:nvPr/>
        </p:nvCxnSpPr>
        <p:spPr>
          <a:xfrm flipH="1" flipV="1">
            <a:off x="7486682" y="6523312"/>
            <a:ext cx="1019" cy="148212"/>
          </a:xfrm>
          <a:prstGeom prst="straightConnector1">
            <a:avLst/>
          </a:prstGeom>
          <a:noFill/>
          <a:ln w="6350" cap="flat" cmpd="sng" algn="ctr">
            <a:solidFill>
              <a:sysClr val="window" lastClr="FFFFFF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118" name="直接箭头连接符 117">
            <a:extLst>
              <a:ext uri="{FF2B5EF4-FFF2-40B4-BE49-F238E27FC236}">
                <a16:creationId xmlns:a16="http://schemas.microsoft.com/office/drawing/2014/main" id="{F457DB89-58AA-4D7C-A467-C857825CE5DA}"/>
              </a:ext>
            </a:extLst>
          </p:cNvPr>
          <p:cNvCxnSpPr>
            <a:cxnSpLocks/>
          </p:cNvCxnSpPr>
          <p:nvPr/>
        </p:nvCxnSpPr>
        <p:spPr>
          <a:xfrm flipH="1" flipV="1">
            <a:off x="8438255" y="6523312"/>
            <a:ext cx="1019" cy="148212"/>
          </a:xfrm>
          <a:prstGeom prst="straightConnector1">
            <a:avLst/>
          </a:prstGeom>
          <a:noFill/>
          <a:ln w="6350" cap="flat" cmpd="sng" algn="ctr">
            <a:solidFill>
              <a:sysClr val="window" lastClr="FFFFFF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119" name="直接箭头连接符 118">
            <a:extLst>
              <a:ext uri="{FF2B5EF4-FFF2-40B4-BE49-F238E27FC236}">
                <a16:creationId xmlns:a16="http://schemas.microsoft.com/office/drawing/2014/main" id="{AE9811A3-D30D-455F-8A02-B1F60D88E8C2}"/>
              </a:ext>
            </a:extLst>
          </p:cNvPr>
          <p:cNvCxnSpPr>
            <a:cxnSpLocks/>
          </p:cNvCxnSpPr>
          <p:nvPr/>
        </p:nvCxnSpPr>
        <p:spPr>
          <a:xfrm flipH="1" flipV="1">
            <a:off x="8708733" y="6523312"/>
            <a:ext cx="1019" cy="148212"/>
          </a:xfrm>
          <a:prstGeom prst="straightConnector1">
            <a:avLst/>
          </a:prstGeom>
          <a:noFill/>
          <a:ln w="6350" cap="flat" cmpd="sng" algn="ctr">
            <a:solidFill>
              <a:sysClr val="window" lastClr="FFFFFF"/>
            </a:solidFill>
            <a:prstDash val="solid"/>
            <a:miter lim="800000"/>
            <a:tailEnd type="triangle"/>
          </a:ln>
          <a:effectLst/>
        </p:spPr>
      </p:cxnSp>
      <p:sp>
        <p:nvSpPr>
          <p:cNvPr id="120" name="文本框 119">
            <a:extLst>
              <a:ext uri="{FF2B5EF4-FFF2-40B4-BE49-F238E27FC236}">
                <a16:creationId xmlns:a16="http://schemas.microsoft.com/office/drawing/2014/main" id="{0CEB56A0-7EF8-4203-ADBC-CC734974AEBC}"/>
              </a:ext>
            </a:extLst>
          </p:cNvPr>
          <p:cNvSpPr txBox="1"/>
          <p:nvPr/>
        </p:nvSpPr>
        <p:spPr>
          <a:xfrm>
            <a:off x="7078592" y="6926049"/>
            <a:ext cx="2408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339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</a:rPr>
              <a:t>制丝</a:t>
            </a:r>
          </a:p>
        </p:txBody>
      </p:sp>
      <p:pic>
        <p:nvPicPr>
          <p:cNvPr id="121" name="图片 120">
            <a:extLst>
              <a:ext uri="{FF2B5EF4-FFF2-40B4-BE49-F238E27FC236}">
                <a16:creationId xmlns:a16="http://schemas.microsoft.com/office/drawing/2014/main" id="{807AD627-F275-4280-81A3-A7C4DBD50B18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0733" y="6995459"/>
            <a:ext cx="61363" cy="164745"/>
          </a:xfrm>
          <a:prstGeom prst="rect">
            <a:avLst/>
          </a:prstGeom>
        </p:spPr>
      </p:pic>
      <p:sp>
        <p:nvSpPr>
          <p:cNvPr id="122" name="文本框 121">
            <a:extLst>
              <a:ext uri="{FF2B5EF4-FFF2-40B4-BE49-F238E27FC236}">
                <a16:creationId xmlns:a16="http://schemas.microsoft.com/office/drawing/2014/main" id="{F85E6FE7-C55B-4BF3-B881-1E5F9DB4C67A}"/>
              </a:ext>
            </a:extLst>
          </p:cNvPr>
          <p:cNvSpPr txBox="1"/>
          <p:nvPr/>
        </p:nvSpPr>
        <p:spPr>
          <a:xfrm>
            <a:off x="7853912" y="6926049"/>
            <a:ext cx="2819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339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</a:rPr>
              <a:t>封装</a:t>
            </a:r>
          </a:p>
        </p:txBody>
      </p:sp>
      <p:pic>
        <p:nvPicPr>
          <p:cNvPr id="123" name="图片 122">
            <a:extLst>
              <a:ext uri="{FF2B5EF4-FFF2-40B4-BE49-F238E27FC236}">
                <a16:creationId xmlns:a16="http://schemas.microsoft.com/office/drawing/2014/main" id="{D0F84B9E-93E8-4586-ADEA-ED2C88669A97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7905" y="6990898"/>
            <a:ext cx="61363" cy="164745"/>
          </a:xfrm>
          <a:prstGeom prst="rect">
            <a:avLst/>
          </a:prstGeom>
        </p:spPr>
      </p:pic>
      <p:sp>
        <p:nvSpPr>
          <p:cNvPr id="124" name="文本框 123">
            <a:extLst>
              <a:ext uri="{FF2B5EF4-FFF2-40B4-BE49-F238E27FC236}">
                <a16:creationId xmlns:a16="http://schemas.microsoft.com/office/drawing/2014/main" id="{40A7551A-2D84-44E5-9DF1-C673B89559A4}"/>
              </a:ext>
            </a:extLst>
          </p:cNvPr>
          <p:cNvSpPr txBox="1"/>
          <p:nvPr/>
        </p:nvSpPr>
        <p:spPr>
          <a:xfrm>
            <a:off x="7593433" y="6926049"/>
            <a:ext cx="2453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339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</a:rPr>
              <a:t>成型</a:t>
            </a:r>
          </a:p>
        </p:txBody>
      </p:sp>
      <p:pic>
        <p:nvPicPr>
          <p:cNvPr id="125" name="图片 124">
            <a:extLst>
              <a:ext uri="{FF2B5EF4-FFF2-40B4-BE49-F238E27FC236}">
                <a16:creationId xmlns:a16="http://schemas.microsoft.com/office/drawing/2014/main" id="{582CB062-B1E8-43DE-AA6B-E07AC9AD7140}"/>
              </a:ext>
            </a:extLst>
          </p:cNvPr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26" t="9235" r="16897" b="7941"/>
          <a:stretch/>
        </p:blipFill>
        <p:spPr>
          <a:xfrm>
            <a:off x="7549184" y="6965110"/>
            <a:ext cx="61363" cy="216320"/>
          </a:xfrm>
          <a:prstGeom prst="rect">
            <a:avLst/>
          </a:prstGeom>
        </p:spPr>
      </p:pic>
      <p:sp>
        <p:nvSpPr>
          <p:cNvPr id="126" name="文本框 125">
            <a:extLst>
              <a:ext uri="{FF2B5EF4-FFF2-40B4-BE49-F238E27FC236}">
                <a16:creationId xmlns:a16="http://schemas.microsoft.com/office/drawing/2014/main" id="{5E5566C9-C768-40F4-962F-3E4E3AC52983}"/>
              </a:ext>
            </a:extLst>
          </p:cNvPr>
          <p:cNvSpPr txBox="1"/>
          <p:nvPr/>
        </p:nvSpPr>
        <p:spPr>
          <a:xfrm>
            <a:off x="7323085" y="6926049"/>
            <a:ext cx="26675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339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</a:rPr>
              <a:t>卷包</a:t>
            </a:r>
          </a:p>
        </p:txBody>
      </p:sp>
      <p:pic>
        <p:nvPicPr>
          <p:cNvPr id="127" name="图片 126">
            <a:extLst>
              <a:ext uri="{FF2B5EF4-FFF2-40B4-BE49-F238E27FC236}">
                <a16:creationId xmlns:a16="http://schemas.microsoft.com/office/drawing/2014/main" id="{2AB40217-A7B4-42BE-88E6-6DF093BF2EAA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8734" y="6990898"/>
            <a:ext cx="61363" cy="164745"/>
          </a:xfrm>
          <a:prstGeom prst="rect">
            <a:avLst/>
          </a:prstGeom>
        </p:spPr>
      </p:pic>
      <p:sp>
        <p:nvSpPr>
          <p:cNvPr id="128" name="文本框 127">
            <a:extLst>
              <a:ext uri="{FF2B5EF4-FFF2-40B4-BE49-F238E27FC236}">
                <a16:creationId xmlns:a16="http://schemas.microsoft.com/office/drawing/2014/main" id="{F2477518-824D-42ED-AA9E-F5A7B64F95B4}"/>
              </a:ext>
            </a:extLst>
          </p:cNvPr>
          <p:cNvSpPr txBox="1"/>
          <p:nvPr/>
        </p:nvSpPr>
        <p:spPr>
          <a:xfrm>
            <a:off x="6637093" y="5374148"/>
            <a:ext cx="115416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0" marR="0" lvl="0" indent="0" defTabSz="91449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WenQuanYi Micro Hei" panose="020B0606030804020204"/>
              </a:rPr>
              <a:t>云</a:t>
            </a:r>
          </a:p>
        </p:txBody>
      </p:sp>
      <p:sp>
        <p:nvSpPr>
          <p:cNvPr id="129" name="文本框 128">
            <a:extLst>
              <a:ext uri="{FF2B5EF4-FFF2-40B4-BE49-F238E27FC236}">
                <a16:creationId xmlns:a16="http://schemas.microsoft.com/office/drawing/2014/main" id="{FEF9C5B3-CAD8-421B-A1CE-8A1CEBC1571A}"/>
              </a:ext>
            </a:extLst>
          </p:cNvPr>
          <p:cNvSpPr txBox="1"/>
          <p:nvPr/>
        </p:nvSpPr>
        <p:spPr>
          <a:xfrm>
            <a:off x="6602150" y="6672464"/>
            <a:ext cx="115416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0" marR="0" lvl="0" indent="0" defTabSz="91449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</a:rPr>
              <a:t>边</a:t>
            </a:r>
          </a:p>
        </p:txBody>
      </p:sp>
      <p:sp>
        <p:nvSpPr>
          <p:cNvPr id="130" name="文本框 129">
            <a:extLst>
              <a:ext uri="{FF2B5EF4-FFF2-40B4-BE49-F238E27FC236}">
                <a16:creationId xmlns:a16="http://schemas.microsoft.com/office/drawing/2014/main" id="{23778E0A-57A6-4216-BAE8-994F6895F9D7}"/>
              </a:ext>
            </a:extLst>
          </p:cNvPr>
          <p:cNvSpPr txBox="1"/>
          <p:nvPr/>
        </p:nvSpPr>
        <p:spPr>
          <a:xfrm>
            <a:off x="6602150" y="6998413"/>
            <a:ext cx="74267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defTabSz="91449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</a:rPr>
              <a:t>端</a:t>
            </a:r>
          </a:p>
        </p:txBody>
      </p:sp>
      <p:sp>
        <p:nvSpPr>
          <p:cNvPr id="200" name="矩形 199">
            <a:extLst>
              <a:ext uri="{FF2B5EF4-FFF2-40B4-BE49-F238E27FC236}">
                <a16:creationId xmlns:a16="http://schemas.microsoft.com/office/drawing/2014/main" id="{B04A2AD7-FD52-4188-A1DA-71581046C50A}"/>
              </a:ext>
            </a:extLst>
          </p:cNvPr>
          <p:cNvSpPr/>
          <p:nvPr/>
        </p:nvSpPr>
        <p:spPr>
          <a:xfrm>
            <a:off x="5639396" y="4764676"/>
            <a:ext cx="615737" cy="407189"/>
          </a:xfrm>
          <a:prstGeom prst="rect">
            <a:avLst/>
          </a:prstGeom>
        </p:spPr>
        <p:txBody>
          <a:bodyPr wrap="square" lIns="0" tIns="0" rIns="0" bIns="0" anchor="ctr" anchorCtr="0">
            <a:noAutofit/>
          </a:bodyPr>
          <a:lstStyle/>
          <a:p>
            <a:pPr marL="0" marR="0" lvl="0" indent="0" defTabSz="913451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7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</a:rPr>
              <a:t>单位分散，重复建设、系统孤岛、投资浪费。</a:t>
            </a:r>
          </a:p>
        </p:txBody>
      </p:sp>
      <p:sp>
        <p:nvSpPr>
          <p:cNvPr id="201" name="矩形 200">
            <a:extLst>
              <a:ext uri="{FF2B5EF4-FFF2-40B4-BE49-F238E27FC236}">
                <a16:creationId xmlns:a16="http://schemas.microsoft.com/office/drawing/2014/main" id="{6201E21E-DBB3-4168-8287-BEE7E9937A4C}"/>
              </a:ext>
            </a:extLst>
          </p:cNvPr>
          <p:cNvSpPr/>
          <p:nvPr/>
        </p:nvSpPr>
        <p:spPr>
          <a:xfrm>
            <a:off x="5624061" y="4584606"/>
            <a:ext cx="535968" cy="108299"/>
          </a:xfrm>
          <a:prstGeom prst="rect">
            <a:avLst/>
          </a:prstGeom>
        </p:spPr>
        <p:txBody>
          <a:bodyPr wrap="square" lIns="0" tIns="0" rIns="0" bIns="0" anchor="ctr" anchorCtr="0">
            <a:noAutofit/>
          </a:bodyPr>
          <a:lstStyle/>
          <a:p>
            <a:pPr marL="0" marR="0" lvl="0" indent="0" algn="ctr" defTabSz="913451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</a:rPr>
              <a:t>建设分散</a:t>
            </a:r>
            <a:endParaRPr kumimoji="0" lang="en-US" altLang="zh-CN" sz="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WenQuanYi Micro Hei" panose="020B0606030804020204"/>
            </a:endParaRPr>
          </a:p>
        </p:txBody>
      </p:sp>
      <p:grpSp>
        <p:nvGrpSpPr>
          <p:cNvPr id="190" name="组合 189">
            <a:extLst>
              <a:ext uri="{FF2B5EF4-FFF2-40B4-BE49-F238E27FC236}">
                <a16:creationId xmlns:a16="http://schemas.microsoft.com/office/drawing/2014/main" id="{A4D3B1D5-BCBC-4911-9838-701C0280481F}"/>
              </a:ext>
            </a:extLst>
          </p:cNvPr>
          <p:cNvGrpSpPr/>
          <p:nvPr/>
        </p:nvGrpSpPr>
        <p:grpSpPr>
          <a:xfrm>
            <a:off x="5610814" y="5803455"/>
            <a:ext cx="632306" cy="340170"/>
            <a:chOff x="2436459" y="6470953"/>
            <a:chExt cx="9982647" cy="3524277"/>
          </a:xfrm>
        </p:grpSpPr>
        <p:grpSp>
          <p:nvGrpSpPr>
            <p:cNvPr id="193" name="组合 192">
              <a:extLst>
                <a:ext uri="{FF2B5EF4-FFF2-40B4-BE49-F238E27FC236}">
                  <a16:creationId xmlns:a16="http://schemas.microsoft.com/office/drawing/2014/main" id="{58D21D3F-2FBE-46BC-B4ED-B2642F2144C8}"/>
                </a:ext>
              </a:extLst>
            </p:cNvPr>
            <p:cNvGrpSpPr/>
            <p:nvPr/>
          </p:nvGrpSpPr>
          <p:grpSpPr>
            <a:xfrm>
              <a:off x="2763059" y="6470953"/>
              <a:ext cx="9656047" cy="3275877"/>
              <a:chOff x="2763051" y="6470952"/>
              <a:chExt cx="9656055" cy="3275878"/>
            </a:xfrm>
          </p:grpSpPr>
          <p:sp>
            <p:nvSpPr>
              <p:cNvPr id="195" name="矩形 194">
                <a:extLst>
                  <a:ext uri="{FF2B5EF4-FFF2-40B4-BE49-F238E27FC236}">
                    <a16:creationId xmlns:a16="http://schemas.microsoft.com/office/drawing/2014/main" id="{D74748D7-69EF-4C44-ACA3-D020A3EEEBEE}"/>
                  </a:ext>
                </a:extLst>
              </p:cNvPr>
              <p:cNvSpPr/>
              <p:nvPr/>
            </p:nvSpPr>
            <p:spPr>
              <a:xfrm rot="10800000">
                <a:off x="2789543" y="6470952"/>
                <a:ext cx="9629563" cy="3210194"/>
              </a:xfrm>
              <a:prstGeom prst="rect">
                <a:avLst/>
              </a:prstGeom>
              <a:gradFill>
                <a:gsLst>
                  <a:gs pos="100000">
                    <a:sysClr val="window" lastClr="FFFFFF">
                      <a:alpha val="0"/>
                    </a:sysClr>
                  </a:gs>
                  <a:gs pos="0">
                    <a:srgbClr val="4472C4">
                      <a:alpha val="15000"/>
                    </a:srgbClr>
                  </a:gs>
                </a:gsLst>
                <a:lin ang="5400000" scaled="0"/>
              </a:gradFill>
              <a:ln w="3175" cap="flat" cmpd="sng" algn="ctr">
                <a:noFill/>
                <a:prstDash val="solid"/>
                <a:miter lim="800000"/>
              </a:ln>
              <a:effectLst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1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grpSp>
            <p:nvGrpSpPr>
              <p:cNvPr id="196" name="组合 195">
                <a:extLst>
                  <a:ext uri="{FF2B5EF4-FFF2-40B4-BE49-F238E27FC236}">
                    <a16:creationId xmlns:a16="http://schemas.microsoft.com/office/drawing/2014/main" id="{D7061A0C-B01F-4269-A6B4-6EDF9D3CBF07}"/>
                  </a:ext>
                </a:extLst>
              </p:cNvPr>
              <p:cNvGrpSpPr/>
              <p:nvPr/>
            </p:nvGrpSpPr>
            <p:grpSpPr>
              <a:xfrm>
                <a:off x="2763051" y="9156189"/>
                <a:ext cx="9656055" cy="590641"/>
                <a:chOff x="3549771" y="7565091"/>
                <a:chExt cx="7920000" cy="590641"/>
              </a:xfrm>
            </p:grpSpPr>
            <p:sp>
              <p:nvSpPr>
                <p:cNvPr id="197" name="梯形 196">
                  <a:extLst>
                    <a:ext uri="{FF2B5EF4-FFF2-40B4-BE49-F238E27FC236}">
                      <a16:creationId xmlns:a16="http://schemas.microsoft.com/office/drawing/2014/main" id="{1A897468-F565-402A-A51F-47FABB7F0B71}"/>
                    </a:ext>
                  </a:extLst>
                </p:cNvPr>
                <p:cNvSpPr/>
                <p:nvPr/>
              </p:nvSpPr>
              <p:spPr bwMode="auto">
                <a:xfrm>
                  <a:off x="3549771" y="7565091"/>
                  <a:ext cx="7920000" cy="512970"/>
                </a:xfrm>
                <a:prstGeom prst="trapezoid">
                  <a:avLst>
                    <a:gd name="adj" fmla="val 199712"/>
                  </a:avLst>
                </a:prstGeom>
                <a:gradFill>
                  <a:gsLst>
                    <a:gs pos="0">
                      <a:srgbClr val="397BBD">
                        <a:alpha val="0"/>
                      </a:srgbClr>
                    </a:gs>
                    <a:gs pos="100000">
                      <a:srgbClr val="0070C0">
                        <a:alpha val="32000"/>
                      </a:srgbClr>
                    </a:gs>
                  </a:gsLst>
                  <a:lin ang="5400000" scaled="0"/>
                </a:gradFill>
                <a:ln w="6350" cap="flat" cmpd="sng" algn="ctr">
                  <a:gradFill>
                    <a:gsLst>
                      <a:gs pos="0">
                        <a:srgbClr val="94CDFF">
                          <a:alpha val="0"/>
                        </a:srgbClr>
                      </a:gs>
                      <a:gs pos="50000">
                        <a:srgbClr val="94CDFF">
                          <a:alpha val="0"/>
                        </a:srgbClr>
                      </a:gs>
                      <a:gs pos="100000">
                        <a:srgbClr val="94CDFF">
                          <a:alpha val="70000"/>
                        </a:srgbClr>
                      </a:gs>
                    </a:gsLst>
                    <a:lin ang="5400000" scaled="0"/>
                  </a:gradFill>
                  <a:prstDash val="solid"/>
                  <a:miter lim="800000"/>
                </a:ln>
                <a:effectLst/>
              </p:spPr>
              <p:txBody>
                <a:bodyPr lIns="182871" tIns="91435" rIns="182871" bIns="91435" anchor="ctr"/>
                <a:lstStyle/>
                <a:p>
                  <a:pPr marL="0" marR="0" lvl="0" indent="0" algn="ctr" defTabSz="91441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198" name="梯形 197">
                  <a:extLst>
                    <a:ext uri="{FF2B5EF4-FFF2-40B4-BE49-F238E27FC236}">
                      <a16:creationId xmlns:a16="http://schemas.microsoft.com/office/drawing/2014/main" id="{E3786662-9666-4C30-932B-76E494DAD947}"/>
                    </a:ext>
                  </a:extLst>
                </p:cNvPr>
                <p:cNvSpPr/>
                <p:nvPr/>
              </p:nvSpPr>
              <p:spPr bwMode="auto">
                <a:xfrm>
                  <a:off x="3619187" y="7642754"/>
                  <a:ext cx="7781169" cy="512978"/>
                </a:xfrm>
                <a:prstGeom prst="trapezoid">
                  <a:avLst>
                    <a:gd name="adj" fmla="val 199712"/>
                  </a:avLst>
                </a:prstGeom>
                <a:gradFill>
                  <a:gsLst>
                    <a:gs pos="0">
                      <a:srgbClr val="397BBD">
                        <a:alpha val="0"/>
                      </a:srgbClr>
                    </a:gs>
                    <a:gs pos="100000">
                      <a:srgbClr val="0070C0">
                        <a:alpha val="20000"/>
                      </a:srgbClr>
                    </a:gs>
                  </a:gsLst>
                  <a:lin ang="5400000" scaled="0"/>
                </a:gradFill>
                <a:ln w="635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lIns="182871" tIns="91435" rIns="182871" bIns="91435" anchor="ctr"/>
                <a:lstStyle/>
                <a:p>
                  <a:pPr marL="0" marR="0" lvl="0" indent="0" algn="ctr" defTabSz="91441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</p:grpSp>
        <p:pic>
          <p:nvPicPr>
            <p:cNvPr id="194" name="图片 193">
              <a:extLst>
                <a:ext uri="{FF2B5EF4-FFF2-40B4-BE49-F238E27FC236}">
                  <a16:creationId xmlns:a16="http://schemas.microsoft.com/office/drawing/2014/main" id="{4E0F2D9E-126F-45D1-AC6C-848D5ECE9B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6459" y="9176183"/>
              <a:ext cx="9782617" cy="819047"/>
            </a:xfrm>
            <a:prstGeom prst="rect">
              <a:avLst/>
            </a:prstGeom>
          </p:spPr>
        </p:pic>
      </p:grpSp>
      <p:sp>
        <p:nvSpPr>
          <p:cNvPr id="191" name="矩形 190">
            <a:extLst>
              <a:ext uri="{FF2B5EF4-FFF2-40B4-BE49-F238E27FC236}">
                <a16:creationId xmlns:a16="http://schemas.microsoft.com/office/drawing/2014/main" id="{B0723998-CEBD-48C7-B553-3E58E375992E}"/>
              </a:ext>
            </a:extLst>
          </p:cNvPr>
          <p:cNvSpPr/>
          <p:nvPr/>
        </p:nvSpPr>
        <p:spPr>
          <a:xfrm>
            <a:off x="5650357" y="5671563"/>
            <a:ext cx="586333" cy="319663"/>
          </a:xfrm>
          <a:prstGeom prst="rect">
            <a:avLst/>
          </a:prstGeom>
        </p:spPr>
        <p:txBody>
          <a:bodyPr wrap="square" lIns="0" tIns="0" rIns="0" bIns="0" anchor="ctr" anchorCtr="0">
            <a:noAutofit/>
          </a:bodyPr>
          <a:lstStyle/>
          <a:p>
            <a:pPr marL="0" marR="0" lvl="0" indent="0" defTabSz="913451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7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</a:rPr>
              <a:t>部门数据应用点状化，全链条业务未打通。</a:t>
            </a:r>
          </a:p>
        </p:txBody>
      </p:sp>
      <p:sp>
        <p:nvSpPr>
          <p:cNvPr id="192" name="矩形 191">
            <a:extLst>
              <a:ext uri="{FF2B5EF4-FFF2-40B4-BE49-F238E27FC236}">
                <a16:creationId xmlns:a16="http://schemas.microsoft.com/office/drawing/2014/main" id="{9EF90AD9-5CF1-49F2-96D2-3CF9EE422CAC}"/>
              </a:ext>
            </a:extLst>
          </p:cNvPr>
          <p:cNvSpPr/>
          <p:nvPr/>
        </p:nvSpPr>
        <p:spPr>
          <a:xfrm>
            <a:off x="5644036" y="5578127"/>
            <a:ext cx="535968" cy="108298"/>
          </a:xfrm>
          <a:prstGeom prst="rect">
            <a:avLst/>
          </a:prstGeom>
        </p:spPr>
        <p:txBody>
          <a:bodyPr wrap="square" lIns="0" tIns="0" rIns="0" bIns="0" anchor="ctr" anchorCtr="0">
            <a:noAutofit/>
          </a:bodyPr>
          <a:lstStyle/>
          <a:p>
            <a:pPr algn="ctr" defTabSz="913451">
              <a:lnSpc>
                <a:spcPct val="120000"/>
              </a:lnSpc>
              <a:defRPr/>
            </a:pPr>
            <a:r>
              <a:rPr lang="zh-CN" altLang="en-US" sz="800" b="1" kern="0" dirty="0">
                <a:solidFill>
                  <a:prstClr val="black"/>
                </a:solidFill>
                <a:latin typeface="微软雅黑" panose="020B0503020204020204" pitchFamily="34" charset="-122"/>
                <a:ea typeface="WenQuanYi Micro Hei" panose="020B0606030804020204"/>
              </a:rPr>
              <a:t>资源分散</a:t>
            </a:r>
          </a:p>
          <a:p>
            <a:pPr marL="0" marR="0" lvl="0" indent="0" algn="ctr" defTabSz="913451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050" b="1" i="0" u="none" strike="noStrike" kern="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79" name="组合 178">
            <a:extLst>
              <a:ext uri="{FF2B5EF4-FFF2-40B4-BE49-F238E27FC236}">
                <a16:creationId xmlns:a16="http://schemas.microsoft.com/office/drawing/2014/main" id="{0909FBDB-A7DA-4D91-B426-A77657EE9C7B}"/>
              </a:ext>
            </a:extLst>
          </p:cNvPr>
          <p:cNvGrpSpPr/>
          <p:nvPr/>
        </p:nvGrpSpPr>
        <p:grpSpPr>
          <a:xfrm>
            <a:off x="5591431" y="6328849"/>
            <a:ext cx="649752" cy="652976"/>
            <a:chOff x="12132025" y="1641049"/>
            <a:chExt cx="1119735" cy="862522"/>
          </a:xfrm>
        </p:grpSpPr>
        <p:grpSp>
          <p:nvGrpSpPr>
            <p:cNvPr id="181" name="组合 180">
              <a:extLst>
                <a:ext uri="{FF2B5EF4-FFF2-40B4-BE49-F238E27FC236}">
                  <a16:creationId xmlns:a16="http://schemas.microsoft.com/office/drawing/2014/main" id="{93EFDCB8-7E45-4686-AD3A-A2D179028DF2}"/>
                </a:ext>
              </a:extLst>
            </p:cNvPr>
            <p:cNvGrpSpPr/>
            <p:nvPr/>
          </p:nvGrpSpPr>
          <p:grpSpPr>
            <a:xfrm>
              <a:off x="12132025" y="2044810"/>
              <a:ext cx="1089670" cy="458761"/>
              <a:chOff x="2436459" y="6397010"/>
              <a:chExt cx="9982647" cy="3598220"/>
            </a:xfrm>
          </p:grpSpPr>
          <p:grpSp>
            <p:nvGrpSpPr>
              <p:cNvPr id="184" name="组合 183">
                <a:extLst>
                  <a:ext uri="{FF2B5EF4-FFF2-40B4-BE49-F238E27FC236}">
                    <a16:creationId xmlns:a16="http://schemas.microsoft.com/office/drawing/2014/main" id="{275BE6A9-1EDE-41AE-BA0F-836B4751D25A}"/>
                  </a:ext>
                </a:extLst>
              </p:cNvPr>
              <p:cNvGrpSpPr/>
              <p:nvPr/>
            </p:nvGrpSpPr>
            <p:grpSpPr>
              <a:xfrm>
                <a:off x="2763051" y="6397010"/>
                <a:ext cx="9656055" cy="3349820"/>
                <a:chOff x="2763051" y="6397010"/>
                <a:chExt cx="9656055" cy="3349820"/>
              </a:xfrm>
            </p:grpSpPr>
            <p:sp>
              <p:nvSpPr>
                <p:cNvPr id="186" name="矩形 185">
                  <a:extLst>
                    <a:ext uri="{FF2B5EF4-FFF2-40B4-BE49-F238E27FC236}">
                      <a16:creationId xmlns:a16="http://schemas.microsoft.com/office/drawing/2014/main" id="{F1DC17D5-4FFA-49F8-A9FF-C8DE38BED9C9}"/>
                    </a:ext>
                  </a:extLst>
                </p:cNvPr>
                <p:cNvSpPr/>
                <p:nvPr/>
              </p:nvSpPr>
              <p:spPr>
                <a:xfrm rot="10800000">
                  <a:off x="2789537" y="6397010"/>
                  <a:ext cx="9629568" cy="3210192"/>
                </a:xfrm>
                <a:prstGeom prst="rect">
                  <a:avLst/>
                </a:prstGeom>
                <a:gradFill>
                  <a:gsLst>
                    <a:gs pos="100000">
                      <a:sysClr val="window" lastClr="FFFFFF">
                        <a:alpha val="0"/>
                      </a:sysClr>
                    </a:gs>
                    <a:gs pos="0">
                      <a:srgbClr val="4472C4">
                        <a:alpha val="15000"/>
                      </a:srgbClr>
                    </a:gs>
                  </a:gsLst>
                  <a:lin ang="5400000" scaled="0"/>
                </a:gradFill>
                <a:ln w="3175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1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CN" alt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grpSp>
              <p:nvGrpSpPr>
                <p:cNvPr id="187" name="组合 186">
                  <a:extLst>
                    <a:ext uri="{FF2B5EF4-FFF2-40B4-BE49-F238E27FC236}">
                      <a16:creationId xmlns:a16="http://schemas.microsoft.com/office/drawing/2014/main" id="{C0713217-70BC-4679-91B6-6CD9FB549EA3}"/>
                    </a:ext>
                  </a:extLst>
                </p:cNvPr>
                <p:cNvGrpSpPr/>
                <p:nvPr/>
              </p:nvGrpSpPr>
              <p:grpSpPr>
                <a:xfrm>
                  <a:off x="2763051" y="9082252"/>
                  <a:ext cx="9656055" cy="664578"/>
                  <a:chOff x="3549771" y="7491154"/>
                  <a:chExt cx="7920000" cy="664578"/>
                </a:xfrm>
              </p:grpSpPr>
              <p:sp>
                <p:nvSpPr>
                  <p:cNvPr id="188" name="梯形 187">
                    <a:extLst>
                      <a:ext uri="{FF2B5EF4-FFF2-40B4-BE49-F238E27FC236}">
                        <a16:creationId xmlns:a16="http://schemas.microsoft.com/office/drawing/2014/main" id="{2250169C-A3DF-427C-918E-F85FC141E100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3549771" y="7491154"/>
                    <a:ext cx="7920000" cy="512978"/>
                  </a:xfrm>
                  <a:prstGeom prst="trapezoid">
                    <a:avLst>
                      <a:gd name="adj" fmla="val 199712"/>
                    </a:avLst>
                  </a:prstGeom>
                  <a:gradFill>
                    <a:gsLst>
                      <a:gs pos="0">
                        <a:srgbClr val="397BBD">
                          <a:alpha val="0"/>
                        </a:srgbClr>
                      </a:gs>
                      <a:gs pos="100000">
                        <a:srgbClr val="0070C0">
                          <a:alpha val="32000"/>
                        </a:srgbClr>
                      </a:gs>
                    </a:gsLst>
                    <a:lin ang="5400000" scaled="0"/>
                  </a:gradFill>
                  <a:ln w="6350" cap="flat" cmpd="sng" algn="ctr">
                    <a:gradFill>
                      <a:gsLst>
                        <a:gs pos="0">
                          <a:srgbClr val="94CDFF">
                            <a:alpha val="0"/>
                          </a:srgbClr>
                        </a:gs>
                        <a:gs pos="50000">
                          <a:srgbClr val="94CDFF">
                            <a:alpha val="0"/>
                          </a:srgbClr>
                        </a:gs>
                        <a:gs pos="100000">
                          <a:srgbClr val="94CDFF">
                            <a:alpha val="70000"/>
                          </a:srgbClr>
                        </a:gs>
                      </a:gsLst>
                      <a:lin ang="5400000" scaled="0"/>
                    </a:gradFill>
                    <a:prstDash val="solid"/>
                    <a:miter lim="800000"/>
                  </a:ln>
                  <a:effectLst/>
                </p:spPr>
                <p:txBody>
                  <a:bodyPr lIns="182871" tIns="91435" rIns="182871" bIns="91435" anchor="ctr"/>
                  <a:lstStyle/>
                  <a:p>
                    <a:pPr marL="0" marR="0" lvl="0" indent="0" algn="ctr" defTabSz="914411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uLnTx/>
                      <a:uFillTx/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9" name="梯形 188">
                    <a:extLst>
                      <a:ext uri="{FF2B5EF4-FFF2-40B4-BE49-F238E27FC236}">
                        <a16:creationId xmlns:a16="http://schemas.microsoft.com/office/drawing/2014/main" id="{8B403EDF-B498-4EBB-A1FF-1F704381B051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3619187" y="7642754"/>
                    <a:ext cx="7781169" cy="512978"/>
                  </a:xfrm>
                  <a:prstGeom prst="trapezoid">
                    <a:avLst>
                      <a:gd name="adj" fmla="val 199712"/>
                    </a:avLst>
                  </a:prstGeom>
                  <a:gradFill>
                    <a:gsLst>
                      <a:gs pos="0">
                        <a:srgbClr val="397BBD">
                          <a:alpha val="0"/>
                        </a:srgbClr>
                      </a:gs>
                      <a:gs pos="100000">
                        <a:srgbClr val="0070C0">
                          <a:alpha val="20000"/>
                        </a:srgbClr>
                      </a:gs>
                    </a:gsLst>
                    <a:lin ang="5400000" scaled="0"/>
                  </a:gradFill>
                  <a:ln w="635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lIns="182871" tIns="91435" rIns="182871" bIns="91435" anchor="ctr"/>
                  <a:lstStyle/>
                  <a:p>
                    <a:pPr marL="0" marR="0" lvl="0" indent="0" algn="ctr" defTabSz="914411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uLnTx/>
                      <a:uFillTx/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pic>
            <p:nvPicPr>
              <p:cNvPr id="185" name="图片 184">
                <a:extLst>
                  <a:ext uri="{FF2B5EF4-FFF2-40B4-BE49-F238E27FC236}">
                    <a16:creationId xmlns:a16="http://schemas.microsoft.com/office/drawing/2014/main" id="{1F31E3D5-F49E-46A0-A5F3-ABD0D20577F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436459" y="9176183"/>
                <a:ext cx="9782624" cy="819047"/>
              </a:xfrm>
              <a:prstGeom prst="rect">
                <a:avLst/>
              </a:prstGeom>
            </p:spPr>
          </p:pic>
        </p:grpSp>
        <p:sp>
          <p:nvSpPr>
            <p:cNvPr id="182" name="矩形 181">
              <a:extLst>
                <a:ext uri="{FF2B5EF4-FFF2-40B4-BE49-F238E27FC236}">
                  <a16:creationId xmlns:a16="http://schemas.microsoft.com/office/drawing/2014/main" id="{D8DA1182-E481-4BBE-B194-07BB6A227814}"/>
                </a:ext>
              </a:extLst>
            </p:cNvPr>
            <p:cNvSpPr/>
            <p:nvPr/>
          </p:nvSpPr>
          <p:spPr>
            <a:xfrm>
              <a:off x="12200172" y="1798998"/>
              <a:ext cx="1042141" cy="533087"/>
            </a:xfrm>
            <a:prstGeom prst="rect">
              <a:avLst/>
            </a:prstGeom>
          </p:spPr>
          <p:txBody>
            <a:bodyPr wrap="square" lIns="0" tIns="0" rIns="0" bIns="0" anchor="ctr" anchorCtr="0">
              <a:noAutofit/>
            </a:bodyPr>
            <a:lstStyle/>
            <a:p>
              <a:pPr marL="0" marR="0" lvl="0" indent="0" defTabSz="913451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7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WenQuanYi Micro Hei" panose="020B0606030804020204"/>
                </a:rPr>
                <a:t>IT</a:t>
              </a:r>
              <a:r>
                <a:rPr kumimoji="0" lang="zh-CN" altLang="en-US" sz="7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WenQuanYi Micro Hei" panose="020B0606030804020204"/>
                </a:rPr>
                <a:t>、</a:t>
              </a:r>
              <a:r>
                <a:rPr kumimoji="0" lang="en-US" altLang="zh-CN" sz="7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WenQuanYi Micro Hei" panose="020B0606030804020204"/>
                </a:rPr>
                <a:t>OT</a:t>
              </a:r>
              <a:r>
                <a:rPr kumimoji="0" lang="zh-CN" altLang="en-US" sz="7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WenQuanYi Micro Hei" panose="020B0606030804020204"/>
                </a:rPr>
                <a:t>数据未打通，资产模型难沉淀共享。</a:t>
              </a:r>
            </a:p>
          </p:txBody>
        </p:sp>
        <p:sp>
          <p:nvSpPr>
            <p:cNvPr id="183" name="矩形 182">
              <a:extLst>
                <a:ext uri="{FF2B5EF4-FFF2-40B4-BE49-F238E27FC236}">
                  <a16:creationId xmlns:a16="http://schemas.microsoft.com/office/drawing/2014/main" id="{7DE73D6B-5681-4C2D-9682-5C67871FB0F2}"/>
                </a:ext>
              </a:extLst>
            </p:cNvPr>
            <p:cNvSpPr/>
            <p:nvPr/>
          </p:nvSpPr>
          <p:spPr>
            <a:xfrm>
              <a:off x="12188953" y="1641049"/>
              <a:ext cx="1062807" cy="262731"/>
            </a:xfrm>
            <a:prstGeom prst="rect">
              <a:avLst/>
            </a:prstGeom>
          </p:spPr>
          <p:txBody>
            <a:bodyPr wrap="square" lIns="0" tIns="0" rIns="0" bIns="0" anchor="ctr" anchorCtr="0">
              <a:noAutofit/>
            </a:bodyPr>
            <a:lstStyle/>
            <a:p>
              <a:pPr algn="ctr" defTabSz="913451">
                <a:lnSpc>
                  <a:spcPct val="120000"/>
                </a:lnSpc>
                <a:defRPr/>
              </a:pPr>
              <a:r>
                <a:rPr lang="zh-CN" altLang="en-US" sz="800" b="1" kern="0" dirty="0">
                  <a:solidFill>
                    <a:prstClr val="black"/>
                  </a:solidFill>
                  <a:latin typeface="微软雅黑" panose="020B0503020204020204" pitchFamily="34" charset="-122"/>
                  <a:ea typeface="WenQuanYi Micro Hei" panose="020B0606030804020204"/>
                </a:rPr>
                <a:t>资产难形成</a:t>
              </a:r>
            </a:p>
            <a:p>
              <a:pPr marL="0" marR="0" lvl="0" indent="0" algn="ctr" defTabSz="913451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zh-CN" sz="1000" b="1" i="0" u="none" strike="noStrike" kern="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164" name="组合 163">
            <a:extLst>
              <a:ext uri="{FF2B5EF4-FFF2-40B4-BE49-F238E27FC236}">
                <a16:creationId xmlns:a16="http://schemas.microsoft.com/office/drawing/2014/main" id="{34202DDD-95A9-4DBC-9FA7-57B2C6058F31}"/>
              </a:ext>
            </a:extLst>
          </p:cNvPr>
          <p:cNvGrpSpPr/>
          <p:nvPr/>
        </p:nvGrpSpPr>
        <p:grpSpPr>
          <a:xfrm>
            <a:off x="9353550" y="5686425"/>
            <a:ext cx="850900" cy="478608"/>
            <a:chOff x="2436459" y="6397010"/>
            <a:chExt cx="9982650" cy="3598220"/>
          </a:xfrm>
        </p:grpSpPr>
        <p:grpSp>
          <p:nvGrpSpPr>
            <p:cNvPr id="167" name="组合 166">
              <a:extLst>
                <a:ext uri="{FF2B5EF4-FFF2-40B4-BE49-F238E27FC236}">
                  <a16:creationId xmlns:a16="http://schemas.microsoft.com/office/drawing/2014/main" id="{5805D8BA-8835-4058-84AB-5F65F897B240}"/>
                </a:ext>
              </a:extLst>
            </p:cNvPr>
            <p:cNvGrpSpPr/>
            <p:nvPr/>
          </p:nvGrpSpPr>
          <p:grpSpPr>
            <a:xfrm>
              <a:off x="2763051" y="6397010"/>
              <a:ext cx="9656058" cy="3349820"/>
              <a:chOff x="2763051" y="6397010"/>
              <a:chExt cx="9656058" cy="3349820"/>
            </a:xfrm>
          </p:grpSpPr>
          <p:sp>
            <p:nvSpPr>
              <p:cNvPr id="169" name="矩形 168">
                <a:extLst>
                  <a:ext uri="{FF2B5EF4-FFF2-40B4-BE49-F238E27FC236}">
                    <a16:creationId xmlns:a16="http://schemas.microsoft.com/office/drawing/2014/main" id="{8A3326D9-4331-48FE-900B-975F318B9B4E}"/>
                  </a:ext>
                </a:extLst>
              </p:cNvPr>
              <p:cNvSpPr/>
              <p:nvPr/>
            </p:nvSpPr>
            <p:spPr>
              <a:xfrm rot="10800000">
                <a:off x="2789543" y="6397010"/>
                <a:ext cx="9629566" cy="3210193"/>
              </a:xfrm>
              <a:prstGeom prst="rect">
                <a:avLst/>
              </a:prstGeom>
              <a:gradFill>
                <a:gsLst>
                  <a:gs pos="100000">
                    <a:sysClr val="window" lastClr="FFFFFF">
                      <a:alpha val="0"/>
                    </a:sysClr>
                  </a:gs>
                  <a:gs pos="0">
                    <a:srgbClr val="4472C4">
                      <a:alpha val="15000"/>
                    </a:srgbClr>
                  </a:gs>
                </a:gsLst>
                <a:lin ang="5400000" scaled="0"/>
              </a:gradFill>
              <a:ln w="3175" cap="flat" cmpd="sng" algn="ctr">
                <a:noFill/>
                <a:prstDash val="solid"/>
                <a:miter lim="800000"/>
              </a:ln>
              <a:effectLst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1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grpSp>
            <p:nvGrpSpPr>
              <p:cNvPr id="170" name="组合 169">
                <a:extLst>
                  <a:ext uri="{FF2B5EF4-FFF2-40B4-BE49-F238E27FC236}">
                    <a16:creationId xmlns:a16="http://schemas.microsoft.com/office/drawing/2014/main" id="{E527595A-1C41-4DAC-B99B-65E39258DBAA}"/>
                  </a:ext>
                </a:extLst>
              </p:cNvPr>
              <p:cNvGrpSpPr/>
              <p:nvPr/>
            </p:nvGrpSpPr>
            <p:grpSpPr>
              <a:xfrm>
                <a:off x="2763051" y="9082252"/>
                <a:ext cx="9656055" cy="664578"/>
                <a:chOff x="3549771" y="7491154"/>
                <a:chExt cx="7920000" cy="664578"/>
              </a:xfrm>
            </p:grpSpPr>
            <p:sp>
              <p:nvSpPr>
                <p:cNvPr id="171" name="梯形 170">
                  <a:extLst>
                    <a:ext uri="{FF2B5EF4-FFF2-40B4-BE49-F238E27FC236}">
                      <a16:creationId xmlns:a16="http://schemas.microsoft.com/office/drawing/2014/main" id="{241CD037-F139-45BC-98EC-BA76B9F812A5}"/>
                    </a:ext>
                  </a:extLst>
                </p:cNvPr>
                <p:cNvSpPr/>
                <p:nvPr/>
              </p:nvSpPr>
              <p:spPr bwMode="auto">
                <a:xfrm>
                  <a:off x="3549771" y="7491154"/>
                  <a:ext cx="7920000" cy="512978"/>
                </a:xfrm>
                <a:prstGeom prst="trapezoid">
                  <a:avLst>
                    <a:gd name="adj" fmla="val 199712"/>
                  </a:avLst>
                </a:prstGeom>
                <a:gradFill>
                  <a:gsLst>
                    <a:gs pos="0">
                      <a:srgbClr val="397BBD">
                        <a:alpha val="0"/>
                      </a:srgbClr>
                    </a:gs>
                    <a:gs pos="100000">
                      <a:srgbClr val="0070C0">
                        <a:alpha val="32000"/>
                      </a:srgbClr>
                    </a:gs>
                  </a:gsLst>
                  <a:lin ang="5400000" scaled="0"/>
                </a:gradFill>
                <a:ln w="6350" cap="flat" cmpd="sng" algn="ctr">
                  <a:gradFill>
                    <a:gsLst>
                      <a:gs pos="0">
                        <a:srgbClr val="94CDFF">
                          <a:alpha val="0"/>
                        </a:srgbClr>
                      </a:gs>
                      <a:gs pos="50000">
                        <a:srgbClr val="94CDFF">
                          <a:alpha val="0"/>
                        </a:srgbClr>
                      </a:gs>
                      <a:gs pos="100000">
                        <a:srgbClr val="94CDFF">
                          <a:alpha val="70000"/>
                        </a:srgbClr>
                      </a:gs>
                    </a:gsLst>
                    <a:lin ang="5400000" scaled="0"/>
                  </a:gradFill>
                  <a:prstDash val="solid"/>
                  <a:miter lim="800000"/>
                </a:ln>
                <a:effectLst/>
              </p:spPr>
              <p:txBody>
                <a:bodyPr lIns="182871" tIns="91435" rIns="182871" bIns="91435" anchor="ctr"/>
                <a:lstStyle/>
                <a:p>
                  <a:pPr marL="0" marR="0" lvl="0" indent="0" algn="ctr" defTabSz="91441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172" name="梯形 171">
                  <a:extLst>
                    <a:ext uri="{FF2B5EF4-FFF2-40B4-BE49-F238E27FC236}">
                      <a16:creationId xmlns:a16="http://schemas.microsoft.com/office/drawing/2014/main" id="{5811840C-207B-44CE-9498-E616C3C08C77}"/>
                    </a:ext>
                  </a:extLst>
                </p:cNvPr>
                <p:cNvSpPr/>
                <p:nvPr/>
              </p:nvSpPr>
              <p:spPr bwMode="auto">
                <a:xfrm>
                  <a:off x="3619187" y="7642754"/>
                  <a:ext cx="7781169" cy="512978"/>
                </a:xfrm>
                <a:prstGeom prst="trapezoid">
                  <a:avLst>
                    <a:gd name="adj" fmla="val 199712"/>
                  </a:avLst>
                </a:prstGeom>
                <a:gradFill>
                  <a:gsLst>
                    <a:gs pos="0">
                      <a:srgbClr val="397BBD">
                        <a:alpha val="0"/>
                      </a:srgbClr>
                    </a:gs>
                    <a:gs pos="100000">
                      <a:srgbClr val="0070C0">
                        <a:alpha val="20000"/>
                      </a:srgbClr>
                    </a:gs>
                  </a:gsLst>
                  <a:lin ang="5400000" scaled="0"/>
                </a:gradFill>
                <a:ln w="635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lIns="182871" tIns="91435" rIns="182871" bIns="91435" anchor="ctr"/>
                <a:lstStyle/>
                <a:p>
                  <a:pPr marL="0" marR="0" lvl="0" indent="0" algn="ctr" defTabSz="91441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</p:grpSp>
        <p:pic>
          <p:nvPicPr>
            <p:cNvPr id="168" name="图片 167">
              <a:extLst>
                <a:ext uri="{FF2B5EF4-FFF2-40B4-BE49-F238E27FC236}">
                  <a16:creationId xmlns:a16="http://schemas.microsoft.com/office/drawing/2014/main" id="{4FE6CC69-38DE-4818-9B73-C17B78E3885A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6459" y="9176180"/>
              <a:ext cx="9782621" cy="819050"/>
            </a:xfrm>
            <a:prstGeom prst="rect">
              <a:avLst/>
            </a:prstGeom>
          </p:spPr>
        </p:pic>
      </p:grpSp>
      <p:sp>
        <p:nvSpPr>
          <p:cNvPr id="165" name="矩形 164">
            <a:extLst>
              <a:ext uri="{FF2B5EF4-FFF2-40B4-BE49-F238E27FC236}">
                <a16:creationId xmlns:a16="http://schemas.microsoft.com/office/drawing/2014/main" id="{E3770D6C-C4DE-4E86-BB42-6DA6FE81CF52}"/>
              </a:ext>
            </a:extLst>
          </p:cNvPr>
          <p:cNvSpPr/>
          <p:nvPr/>
        </p:nvSpPr>
        <p:spPr>
          <a:xfrm>
            <a:off x="9442450" y="5718693"/>
            <a:ext cx="719059" cy="254970"/>
          </a:xfrm>
          <a:prstGeom prst="rect">
            <a:avLst/>
          </a:prstGeom>
        </p:spPr>
        <p:txBody>
          <a:bodyPr wrap="square" lIns="0" tIns="0" rIns="0" bIns="0" anchor="ctr" anchorCtr="0">
            <a:noAutofit/>
          </a:bodyPr>
          <a:lstStyle/>
          <a:p>
            <a:pPr marL="0" marR="0" lvl="0" indent="0" defTabSz="913451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7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</a:rPr>
              <a:t>形成标准，模型</a:t>
            </a:r>
            <a:r>
              <a:rPr kumimoji="0" lang="en-US" altLang="zh-CN" sz="7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</a:rPr>
              <a:t>200+</a:t>
            </a:r>
            <a:r>
              <a:rPr kumimoji="0" lang="zh-CN" altLang="en-US" sz="7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</a:rPr>
              <a:t>，采集点位</a:t>
            </a:r>
            <a:r>
              <a:rPr kumimoji="0" lang="en-US" altLang="zh-CN" sz="7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</a:rPr>
              <a:t>10</a:t>
            </a:r>
            <a:r>
              <a:rPr kumimoji="0" lang="zh-CN" alt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</a:rPr>
              <a:t>万</a:t>
            </a:r>
            <a:r>
              <a:rPr kumimoji="0" lang="zh-CN" altLang="en-US" sz="7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</a:rPr>
              <a:t>以上。</a:t>
            </a:r>
          </a:p>
        </p:txBody>
      </p:sp>
      <p:sp>
        <p:nvSpPr>
          <p:cNvPr id="166" name="矩形 165">
            <a:extLst>
              <a:ext uri="{FF2B5EF4-FFF2-40B4-BE49-F238E27FC236}">
                <a16:creationId xmlns:a16="http://schemas.microsoft.com/office/drawing/2014/main" id="{55C5A2A2-0296-4290-B402-2EFC671B3053}"/>
              </a:ext>
            </a:extLst>
          </p:cNvPr>
          <p:cNvSpPr/>
          <p:nvPr/>
        </p:nvSpPr>
        <p:spPr>
          <a:xfrm>
            <a:off x="9342189" y="5465186"/>
            <a:ext cx="862261" cy="132906"/>
          </a:xfrm>
          <a:prstGeom prst="rect">
            <a:avLst/>
          </a:prstGeom>
        </p:spPr>
        <p:txBody>
          <a:bodyPr wrap="square" lIns="0" tIns="0" rIns="0" bIns="0" anchor="ctr" anchorCtr="0">
            <a:noAutofit/>
          </a:bodyPr>
          <a:lstStyle/>
          <a:p>
            <a:pPr marL="0" marR="0" lvl="0" indent="0" algn="ctr" defTabSz="913451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</a:rPr>
              <a:t>模型资产沉淀</a:t>
            </a:r>
            <a:endParaRPr kumimoji="0" lang="en-US" altLang="zh-CN" sz="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WenQuanYi Micro Hei" panose="020B0606030804020204"/>
            </a:endParaRPr>
          </a:p>
        </p:txBody>
      </p:sp>
      <p:grpSp>
        <p:nvGrpSpPr>
          <p:cNvPr id="151" name="组合 150">
            <a:extLst>
              <a:ext uri="{FF2B5EF4-FFF2-40B4-BE49-F238E27FC236}">
                <a16:creationId xmlns:a16="http://schemas.microsoft.com/office/drawing/2014/main" id="{B15ED6F6-064C-46FC-B70D-84BE14726ADD}"/>
              </a:ext>
            </a:extLst>
          </p:cNvPr>
          <p:cNvGrpSpPr/>
          <p:nvPr/>
        </p:nvGrpSpPr>
        <p:grpSpPr>
          <a:xfrm>
            <a:off x="9366250" y="6524625"/>
            <a:ext cx="845973" cy="495403"/>
            <a:chOff x="2436459" y="6397010"/>
            <a:chExt cx="9982647" cy="3598220"/>
          </a:xfrm>
        </p:grpSpPr>
        <p:grpSp>
          <p:nvGrpSpPr>
            <p:cNvPr id="158" name="组合 157">
              <a:extLst>
                <a:ext uri="{FF2B5EF4-FFF2-40B4-BE49-F238E27FC236}">
                  <a16:creationId xmlns:a16="http://schemas.microsoft.com/office/drawing/2014/main" id="{9E520FAB-04F6-46F9-BE5F-1689E6B7DBEB}"/>
                </a:ext>
              </a:extLst>
            </p:cNvPr>
            <p:cNvGrpSpPr/>
            <p:nvPr/>
          </p:nvGrpSpPr>
          <p:grpSpPr>
            <a:xfrm>
              <a:off x="2763051" y="6397010"/>
              <a:ext cx="9656055" cy="3349820"/>
              <a:chOff x="2763051" y="6397010"/>
              <a:chExt cx="9656055" cy="3349820"/>
            </a:xfrm>
          </p:grpSpPr>
          <p:sp>
            <p:nvSpPr>
              <p:cNvPr id="160" name="矩形 159">
                <a:extLst>
                  <a:ext uri="{FF2B5EF4-FFF2-40B4-BE49-F238E27FC236}">
                    <a16:creationId xmlns:a16="http://schemas.microsoft.com/office/drawing/2014/main" id="{33341AA6-798A-4A3B-99B8-282032D462D5}"/>
                  </a:ext>
                </a:extLst>
              </p:cNvPr>
              <p:cNvSpPr/>
              <p:nvPr/>
            </p:nvSpPr>
            <p:spPr>
              <a:xfrm rot="10800000">
                <a:off x="2789537" y="6397010"/>
                <a:ext cx="9629568" cy="3210192"/>
              </a:xfrm>
              <a:prstGeom prst="rect">
                <a:avLst/>
              </a:prstGeom>
              <a:gradFill>
                <a:gsLst>
                  <a:gs pos="100000">
                    <a:sysClr val="window" lastClr="FFFFFF">
                      <a:alpha val="0"/>
                    </a:sysClr>
                  </a:gs>
                  <a:gs pos="0">
                    <a:srgbClr val="4472C4">
                      <a:alpha val="15000"/>
                    </a:srgbClr>
                  </a:gs>
                </a:gsLst>
                <a:lin ang="5400000" scaled="0"/>
              </a:gradFill>
              <a:ln w="3175" cap="flat" cmpd="sng" algn="ctr">
                <a:noFill/>
                <a:prstDash val="solid"/>
                <a:miter lim="800000"/>
              </a:ln>
              <a:effectLst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1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grpSp>
            <p:nvGrpSpPr>
              <p:cNvPr id="161" name="组合 160">
                <a:extLst>
                  <a:ext uri="{FF2B5EF4-FFF2-40B4-BE49-F238E27FC236}">
                    <a16:creationId xmlns:a16="http://schemas.microsoft.com/office/drawing/2014/main" id="{1B3F21C2-1FFF-4F27-95C2-03F623F3CD64}"/>
                  </a:ext>
                </a:extLst>
              </p:cNvPr>
              <p:cNvGrpSpPr/>
              <p:nvPr/>
            </p:nvGrpSpPr>
            <p:grpSpPr>
              <a:xfrm>
                <a:off x="2763051" y="9082252"/>
                <a:ext cx="9656055" cy="664578"/>
                <a:chOff x="3549771" y="7491154"/>
                <a:chExt cx="7920000" cy="664578"/>
              </a:xfrm>
            </p:grpSpPr>
            <p:sp>
              <p:nvSpPr>
                <p:cNvPr id="162" name="梯形 161">
                  <a:extLst>
                    <a:ext uri="{FF2B5EF4-FFF2-40B4-BE49-F238E27FC236}">
                      <a16:creationId xmlns:a16="http://schemas.microsoft.com/office/drawing/2014/main" id="{81D1ADD5-B943-41E3-A90B-316EF2172E44}"/>
                    </a:ext>
                  </a:extLst>
                </p:cNvPr>
                <p:cNvSpPr/>
                <p:nvPr/>
              </p:nvSpPr>
              <p:spPr bwMode="auto">
                <a:xfrm>
                  <a:off x="3549771" y="7491154"/>
                  <a:ext cx="7920000" cy="512978"/>
                </a:xfrm>
                <a:prstGeom prst="trapezoid">
                  <a:avLst>
                    <a:gd name="adj" fmla="val 199712"/>
                  </a:avLst>
                </a:prstGeom>
                <a:gradFill>
                  <a:gsLst>
                    <a:gs pos="0">
                      <a:srgbClr val="397BBD">
                        <a:alpha val="0"/>
                      </a:srgbClr>
                    </a:gs>
                    <a:gs pos="100000">
                      <a:srgbClr val="0070C0">
                        <a:alpha val="32000"/>
                      </a:srgbClr>
                    </a:gs>
                  </a:gsLst>
                  <a:lin ang="5400000" scaled="0"/>
                </a:gradFill>
                <a:ln w="6350" cap="flat" cmpd="sng" algn="ctr">
                  <a:gradFill>
                    <a:gsLst>
                      <a:gs pos="0">
                        <a:srgbClr val="94CDFF">
                          <a:alpha val="0"/>
                        </a:srgbClr>
                      </a:gs>
                      <a:gs pos="50000">
                        <a:srgbClr val="94CDFF">
                          <a:alpha val="0"/>
                        </a:srgbClr>
                      </a:gs>
                      <a:gs pos="100000">
                        <a:srgbClr val="94CDFF">
                          <a:alpha val="70000"/>
                        </a:srgbClr>
                      </a:gs>
                    </a:gsLst>
                    <a:lin ang="5400000" scaled="0"/>
                  </a:gradFill>
                  <a:prstDash val="solid"/>
                  <a:miter lim="800000"/>
                </a:ln>
                <a:effectLst/>
              </p:spPr>
              <p:txBody>
                <a:bodyPr lIns="182871" tIns="91435" rIns="182871" bIns="91435" anchor="ctr"/>
                <a:lstStyle/>
                <a:p>
                  <a:pPr marL="0" marR="0" lvl="0" indent="0" algn="ctr" defTabSz="91441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163" name="梯形 162">
                  <a:extLst>
                    <a:ext uri="{FF2B5EF4-FFF2-40B4-BE49-F238E27FC236}">
                      <a16:creationId xmlns:a16="http://schemas.microsoft.com/office/drawing/2014/main" id="{5CA64317-93B0-4933-BE13-F04F6F943A23}"/>
                    </a:ext>
                  </a:extLst>
                </p:cNvPr>
                <p:cNvSpPr/>
                <p:nvPr/>
              </p:nvSpPr>
              <p:spPr bwMode="auto">
                <a:xfrm>
                  <a:off x="3619187" y="7642754"/>
                  <a:ext cx="7781169" cy="512978"/>
                </a:xfrm>
                <a:prstGeom prst="trapezoid">
                  <a:avLst>
                    <a:gd name="adj" fmla="val 199712"/>
                  </a:avLst>
                </a:prstGeom>
                <a:gradFill>
                  <a:gsLst>
                    <a:gs pos="0">
                      <a:srgbClr val="397BBD">
                        <a:alpha val="0"/>
                      </a:srgbClr>
                    </a:gs>
                    <a:gs pos="100000">
                      <a:srgbClr val="0070C0">
                        <a:alpha val="20000"/>
                      </a:srgbClr>
                    </a:gs>
                  </a:gsLst>
                  <a:lin ang="5400000" scaled="0"/>
                </a:gradFill>
                <a:ln w="635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lIns="182871" tIns="91435" rIns="182871" bIns="91435" anchor="ctr"/>
                <a:lstStyle/>
                <a:p>
                  <a:pPr marL="0" marR="0" lvl="0" indent="0" algn="ctr" defTabSz="91441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</p:grpSp>
        <p:pic>
          <p:nvPicPr>
            <p:cNvPr id="159" name="图片 158">
              <a:extLst>
                <a:ext uri="{FF2B5EF4-FFF2-40B4-BE49-F238E27FC236}">
                  <a16:creationId xmlns:a16="http://schemas.microsoft.com/office/drawing/2014/main" id="{DCF94E8B-66AF-4A15-BDD9-AE1E35243AAE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6459" y="9176180"/>
              <a:ext cx="9782621" cy="819050"/>
            </a:xfrm>
            <a:prstGeom prst="rect">
              <a:avLst/>
            </a:prstGeom>
          </p:spPr>
        </p:pic>
      </p:grpSp>
      <p:sp>
        <p:nvSpPr>
          <p:cNvPr id="156" name="矩形 155">
            <a:extLst>
              <a:ext uri="{FF2B5EF4-FFF2-40B4-BE49-F238E27FC236}">
                <a16:creationId xmlns:a16="http://schemas.microsoft.com/office/drawing/2014/main" id="{10BA2C34-3EA0-4451-82FC-52C23E09A1AB}"/>
              </a:ext>
            </a:extLst>
          </p:cNvPr>
          <p:cNvSpPr/>
          <p:nvPr/>
        </p:nvSpPr>
        <p:spPr>
          <a:xfrm>
            <a:off x="9411186" y="6527203"/>
            <a:ext cx="812314" cy="324798"/>
          </a:xfrm>
          <a:prstGeom prst="rect">
            <a:avLst/>
          </a:prstGeom>
        </p:spPr>
        <p:txBody>
          <a:bodyPr wrap="square" lIns="0" tIns="0" rIns="0" bIns="0" anchor="ctr" anchorCtr="0">
            <a:noAutofit/>
          </a:bodyPr>
          <a:lstStyle/>
          <a:p>
            <a:pPr marL="0" marR="0" lvl="0" indent="0" defTabSz="913451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7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</a:rPr>
              <a:t>纳管</a:t>
            </a:r>
            <a:r>
              <a:rPr kumimoji="0" lang="en-US" altLang="zh-CN" sz="7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</a:rPr>
              <a:t>9076</a:t>
            </a:r>
            <a:r>
              <a:rPr kumimoji="0" lang="zh-CN" alt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</a:rPr>
              <a:t>张</a:t>
            </a:r>
            <a:r>
              <a:rPr kumimoji="0" lang="zh-CN" altLang="en-US" sz="7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</a:rPr>
              <a:t>表，</a:t>
            </a:r>
            <a:r>
              <a:rPr kumimoji="0" lang="en-US" altLang="zh-CN" sz="7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</a:rPr>
              <a:t>623</a:t>
            </a:r>
            <a:r>
              <a:rPr kumimoji="0" lang="zh-CN" alt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</a:rPr>
              <a:t>亿</a:t>
            </a:r>
            <a:r>
              <a:rPr kumimoji="0" lang="zh-CN" altLang="en-US" sz="7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</a:rPr>
              <a:t>条记录，</a:t>
            </a:r>
            <a:r>
              <a:rPr kumimoji="0" lang="en-US" altLang="zh-CN" sz="7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</a:rPr>
              <a:t>2483</a:t>
            </a:r>
            <a:r>
              <a:rPr kumimoji="0" lang="zh-CN" alt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</a:rPr>
              <a:t>个</a:t>
            </a:r>
            <a:r>
              <a:rPr kumimoji="0" lang="zh-CN" altLang="en-US" sz="7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</a:rPr>
              <a:t>指标。</a:t>
            </a:r>
          </a:p>
        </p:txBody>
      </p:sp>
      <p:sp>
        <p:nvSpPr>
          <p:cNvPr id="157" name="矩形 156">
            <a:extLst>
              <a:ext uri="{FF2B5EF4-FFF2-40B4-BE49-F238E27FC236}">
                <a16:creationId xmlns:a16="http://schemas.microsoft.com/office/drawing/2014/main" id="{27723524-DDEB-45F9-A24C-BFF9535E6222}"/>
              </a:ext>
            </a:extLst>
          </p:cNvPr>
          <p:cNvSpPr/>
          <p:nvPr/>
        </p:nvSpPr>
        <p:spPr>
          <a:xfrm>
            <a:off x="9402845" y="6365239"/>
            <a:ext cx="778583" cy="151409"/>
          </a:xfrm>
          <a:prstGeom prst="rect">
            <a:avLst/>
          </a:prstGeom>
        </p:spPr>
        <p:txBody>
          <a:bodyPr wrap="square" lIns="0" tIns="0" rIns="0" bIns="0" anchor="ctr" anchorCtr="0">
            <a:noAutofit/>
          </a:bodyPr>
          <a:lstStyle/>
          <a:p>
            <a:pPr marL="0" marR="0" lvl="0" indent="0" algn="ctr" defTabSz="913451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</a:rPr>
              <a:t>融合治理体系</a:t>
            </a:r>
          </a:p>
          <a:p>
            <a:pPr marL="0" marR="0" lvl="0" indent="0" algn="ctr" defTabSz="913451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900" b="1" i="0" u="none" strike="noStrike" kern="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微软雅黑" panose="020B0503020204020204" pitchFamily="34" charset="-122"/>
              <a:ea typeface="WenQuanYi Micro Hei" panose="020B0606030804020204"/>
            </a:endParaRPr>
          </a:p>
        </p:txBody>
      </p:sp>
      <p:grpSp>
        <p:nvGrpSpPr>
          <p:cNvPr id="142" name="组合 141">
            <a:extLst>
              <a:ext uri="{FF2B5EF4-FFF2-40B4-BE49-F238E27FC236}">
                <a16:creationId xmlns:a16="http://schemas.microsoft.com/office/drawing/2014/main" id="{BDF596A9-EC96-4AF6-B093-2B224EEEF095}"/>
              </a:ext>
            </a:extLst>
          </p:cNvPr>
          <p:cNvGrpSpPr/>
          <p:nvPr/>
        </p:nvGrpSpPr>
        <p:grpSpPr>
          <a:xfrm>
            <a:off x="9373283" y="5038788"/>
            <a:ext cx="873189" cy="322061"/>
            <a:chOff x="2436459" y="6397010"/>
            <a:chExt cx="9982647" cy="3598199"/>
          </a:xfrm>
        </p:grpSpPr>
        <p:grpSp>
          <p:nvGrpSpPr>
            <p:cNvPr id="145" name="组合 144">
              <a:extLst>
                <a:ext uri="{FF2B5EF4-FFF2-40B4-BE49-F238E27FC236}">
                  <a16:creationId xmlns:a16="http://schemas.microsoft.com/office/drawing/2014/main" id="{18C334B9-723F-48B1-AB46-B12146383957}"/>
                </a:ext>
              </a:extLst>
            </p:cNvPr>
            <p:cNvGrpSpPr/>
            <p:nvPr/>
          </p:nvGrpSpPr>
          <p:grpSpPr>
            <a:xfrm>
              <a:off x="2763051" y="6397010"/>
              <a:ext cx="9656055" cy="3349820"/>
              <a:chOff x="2763051" y="6397010"/>
              <a:chExt cx="9656055" cy="3349820"/>
            </a:xfrm>
          </p:grpSpPr>
          <p:sp>
            <p:nvSpPr>
              <p:cNvPr id="147" name="矩形 146">
                <a:extLst>
                  <a:ext uri="{FF2B5EF4-FFF2-40B4-BE49-F238E27FC236}">
                    <a16:creationId xmlns:a16="http://schemas.microsoft.com/office/drawing/2014/main" id="{B30AF6B6-957B-490C-B30E-61788AF657AB}"/>
                  </a:ext>
                </a:extLst>
              </p:cNvPr>
              <p:cNvSpPr/>
              <p:nvPr/>
            </p:nvSpPr>
            <p:spPr>
              <a:xfrm rot="10800000">
                <a:off x="2789537" y="6397010"/>
                <a:ext cx="9629568" cy="3210192"/>
              </a:xfrm>
              <a:prstGeom prst="rect">
                <a:avLst/>
              </a:prstGeom>
              <a:gradFill>
                <a:gsLst>
                  <a:gs pos="100000">
                    <a:sysClr val="window" lastClr="FFFFFF">
                      <a:alpha val="0"/>
                    </a:sysClr>
                  </a:gs>
                  <a:gs pos="0">
                    <a:srgbClr val="4472C4">
                      <a:alpha val="15000"/>
                    </a:srgbClr>
                  </a:gs>
                </a:gsLst>
                <a:lin ang="5400000" scaled="0"/>
              </a:gradFill>
              <a:ln w="3175" cap="flat" cmpd="sng" algn="ctr">
                <a:noFill/>
                <a:prstDash val="solid"/>
                <a:miter lim="800000"/>
              </a:ln>
              <a:effectLst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1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grpSp>
            <p:nvGrpSpPr>
              <p:cNvPr id="148" name="组合 147">
                <a:extLst>
                  <a:ext uri="{FF2B5EF4-FFF2-40B4-BE49-F238E27FC236}">
                    <a16:creationId xmlns:a16="http://schemas.microsoft.com/office/drawing/2014/main" id="{88C95047-5FD4-44CA-9A91-EAB9C4AA628D}"/>
                  </a:ext>
                </a:extLst>
              </p:cNvPr>
              <p:cNvGrpSpPr/>
              <p:nvPr/>
            </p:nvGrpSpPr>
            <p:grpSpPr>
              <a:xfrm>
                <a:off x="2763051" y="9082252"/>
                <a:ext cx="9656055" cy="664578"/>
                <a:chOff x="3549771" y="7491154"/>
                <a:chExt cx="7920000" cy="664578"/>
              </a:xfrm>
            </p:grpSpPr>
            <p:sp>
              <p:nvSpPr>
                <p:cNvPr id="149" name="梯形 148">
                  <a:extLst>
                    <a:ext uri="{FF2B5EF4-FFF2-40B4-BE49-F238E27FC236}">
                      <a16:creationId xmlns:a16="http://schemas.microsoft.com/office/drawing/2014/main" id="{BD13E654-AB35-43FF-BC70-068E2F3421EC}"/>
                    </a:ext>
                  </a:extLst>
                </p:cNvPr>
                <p:cNvSpPr/>
                <p:nvPr/>
              </p:nvSpPr>
              <p:spPr bwMode="auto">
                <a:xfrm>
                  <a:off x="3549771" y="7491154"/>
                  <a:ext cx="7920000" cy="512978"/>
                </a:xfrm>
                <a:prstGeom prst="trapezoid">
                  <a:avLst>
                    <a:gd name="adj" fmla="val 199712"/>
                  </a:avLst>
                </a:prstGeom>
                <a:gradFill>
                  <a:gsLst>
                    <a:gs pos="0">
                      <a:srgbClr val="397BBD">
                        <a:alpha val="0"/>
                      </a:srgbClr>
                    </a:gs>
                    <a:gs pos="100000">
                      <a:srgbClr val="0070C0">
                        <a:alpha val="32000"/>
                      </a:srgbClr>
                    </a:gs>
                  </a:gsLst>
                  <a:lin ang="5400000" scaled="0"/>
                </a:gradFill>
                <a:ln w="6350" cap="flat" cmpd="sng" algn="ctr">
                  <a:gradFill>
                    <a:gsLst>
                      <a:gs pos="0">
                        <a:srgbClr val="94CDFF">
                          <a:alpha val="0"/>
                        </a:srgbClr>
                      </a:gs>
                      <a:gs pos="50000">
                        <a:srgbClr val="94CDFF">
                          <a:alpha val="0"/>
                        </a:srgbClr>
                      </a:gs>
                      <a:gs pos="100000">
                        <a:srgbClr val="94CDFF">
                          <a:alpha val="70000"/>
                        </a:srgbClr>
                      </a:gs>
                    </a:gsLst>
                    <a:lin ang="5400000" scaled="0"/>
                  </a:gradFill>
                  <a:prstDash val="solid"/>
                  <a:miter lim="800000"/>
                </a:ln>
                <a:effectLst/>
              </p:spPr>
              <p:txBody>
                <a:bodyPr lIns="182871" tIns="91435" rIns="182871" bIns="91435" anchor="ctr"/>
                <a:lstStyle/>
                <a:p>
                  <a:pPr marL="0" marR="0" lvl="0" indent="0" algn="ctr" defTabSz="91441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150" name="梯形 149">
                  <a:extLst>
                    <a:ext uri="{FF2B5EF4-FFF2-40B4-BE49-F238E27FC236}">
                      <a16:creationId xmlns:a16="http://schemas.microsoft.com/office/drawing/2014/main" id="{7699403C-93EF-4AE7-B94F-CD10D9806AB6}"/>
                    </a:ext>
                  </a:extLst>
                </p:cNvPr>
                <p:cNvSpPr/>
                <p:nvPr/>
              </p:nvSpPr>
              <p:spPr bwMode="auto">
                <a:xfrm>
                  <a:off x="3619187" y="7642754"/>
                  <a:ext cx="7781169" cy="512978"/>
                </a:xfrm>
                <a:prstGeom prst="trapezoid">
                  <a:avLst>
                    <a:gd name="adj" fmla="val 199712"/>
                  </a:avLst>
                </a:prstGeom>
                <a:gradFill>
                  <a:gsLst>
                    <a:gs pos="0">
                      <a:srgbClr val="397BBD">
                        <a:alpha val="0"/>
                      </a:srgbClr>
                    </a:gs>
                    <a:gs pos="100000">
                      <a:srgbClr val="0070C0">
                        <a:alpha val="20000"/>
                      </a:srgbClr>
                    </a:gs>
                  </a:gsLst>
                  <a:lin ang="5400000" scaled="0"/>
                </a:gradFill>
                <a:ln w="635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lIns="182871" tIns="91435" rIns="182871" bIns="91435" anchor="ctr"/>
                <a:lstStyle/>
                <a:p>
                  <a:pPr marL="0" marR="0" lvl="0" indent="0" algn="ctr" defTabSz="91441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</p:grpSp>
        <p:pic>
          <p:nvPicPr>
            <p:cNvPr id="146" name="图片 145">
              <a:extLst>
                <a:ext uri="{FF2B5EF4-FFF2-40B4-BE49-F238E27FC236}">
                  <a16:creationId xmlns:a16="http://schemas.microsoft.com/office/drawing/2014/main" id="{05055FA8-13EF-4BF0-9955-8B790F669012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6459" y="9176156"/>
              <a:ext cx="9782622" cy="819053"/>
            </a:xfrm>
            <a:prstGeom prst="rect">
              <a:avLst/>
            </a:prstGeom>
          </p:spPr>
        </p:pic>
      </p:grpSp>
      <p:sp>
        <p:nvSpPr>
          <p:cNvPr id="143" name="矩形 142">
            <a:extLst>
              <a:ext uri="{FF2B5EF4-FFF2-40B4-BE49-F238E27FC236}">
                <a16:creationId xmlns:a16="http://schemas.microsoft.com/office/drawing/2014/main" id="{12CAA578-F817-4936-866D-FE214473B317}"/>
              </a:ext>
            </a:extLst>
          </p:cNvPr>
          <p:cNvSpPr/>
          <p:nvPr/>
        </p:nvSpPr>
        <p:spPr>
          <a:xfrm>
            <a:off x="9431908" y="4789419"/>
            <a:ext cx="759092" cy="399884"/>
          </a:xfrm>
          <a:prstGeom prst="rect">
            <a:avLst/>
          </a:prstGeom>
        </p:spPr>
        <p:txBody>
          <a:bodyPr wrap="square" lIns="0" tIns="0" rIns="0" bIns="0" anchor="ctr" anchorCtr="0">
            <a:noAutofit/>
          </a:bodyPr>
          <a:lstStyle/>
          <a:p>
            <a:pPr marL="0" marR="0" lvl="0" indent="0" defTabSz="913451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7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</a:rPr>
              <a:t>资源统一布局、组织统一调度、物质统一保障、质量统一管控。</a:t>
            </a:r>
          </a:p>
        </p:txBody>
      </p:sp>
      <p:sp>
        <p:nvSpPr>
          <p:cNvPr id="144" name="矩形 143">
            <a:extLst>
              <a:ext uri="{FF2B5EF4-FFF2-40B4-BE49-F238E27FC236}">
                <a16:creationId xmlns:a16="http://schemas.microsoft.com/office/drawing/2014/main" id="{013AFE29-0CAD-44CB-A303-C38A943993FF}"/>
              </a:ext>
            </a:extLst>
          </p:cNvPr>
          <p:cNvSpPr/>
          <p:nvPr/>
        </p:nvSpPr>
        <p:spPr>
          <a:xfrm>
            <a:off x="9505210" y="4631293"/>
            <a:ext cx="623040" cy="84197"/>
          </a:xfrm>
          <a:prstGeom prst="rect">
            <a:avLst/>
          </a:prstGeom>
        </p:spPr>
        <p:txBody>
          <a:bodyPr wrap="square" lIns="0" tIns="0" rIns="0" bIns="0" anchor="ctr" anchorCtr="0">
            <a:noAutofit/>
          </a:bodyPr>
          <a:lstStyle/>
          <a:p>
            <a:pPr marL="0" marR="0" lvl="0" indent="0" algn="ctr" defTabSz="913451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</a:rPr>
              <a:t>管理四统一</a:t>
            </a:r>
          </a:p>
        </p:txBody>
      </p:sp>
      <p:grpSp>
        <p:nvGrpSpPr>
          <p:cNvPr id="135" name="组合 134">
            <a:extLst>
              <a:ext uri="{FF2B5EF4-FFF2-40B4-BE49-F238E27FC236}">
                <a16:creationId xmlns:a16="http://schemas.microsoft.com/office/drawing/2014/main" id="{2461501A-1C46-4087-85F6-81191D82A065}"/>
              </a:ext>
            </a:extLst>
          </p:cNvPr>
          <p:cNvGrpSpPr/>
          <p:nvPr/>
        </p:nvGrpSpPr>
        <p:grpSpPr>
          <a:xfrm>
            <a:off x="7021914" y="5463254"/>
            <a:ext cx="1901126" cy="486956"/>
            <a:chOff x="4746464" y="3267901"/>
            <a:chExt cx="3706843" cy="696334"/>
          </a:xfrm>
        </p:grpSpPr>
        <p:sp>
          <p:nvSpPr>
            <p:cNvPr id="136" name="矩形 135">
              <a:extLst>
                <a:ext uri="{FF2B5EF4-FFF2-40B4-BE49-F238E27FC236}">
                  <a16:creationId xmlns:a16="http://schemas.microsoft.com/office/drawing/2014/main" id="{34C24C4F-816E-4E11-8DEC-76E981C7D417}"/>
                </a:ext>
              </a:extLst>
            </p:cNvPr>
            <p:cNvSpPr/>
            <p:nvPr/>
          </p:nvSpPr>
          <p:spPr>
            <a:xfrm>
              <a:off x="4746464" y="3274465"/>
              <a:ext cx="3706843" cy="689770"/>
            </a:xfrm>
            <a:prstGeom prst="rect">
              <a:avLst/>
            </a:prstGeom>
            <a:gradFill flip="none" rotWithShape="1">
              <a:gsLst>
                <a:gs pos="100000">
                  <a:srgbClr val="397BBD">
                    <a:alpha val="20000"/>
                  </a:srgbClr>
                </a:gs>
                <a:gs pos="0">
                  <a:srgbClr val="397BBD">
                    <a:alpha val="0"/>
                  </a:srgbClr>
                </a:gs>
              </a:gsLst>
              <a:lin ang="16200000" scaled="0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225000" tIns="639000" rIns="225000" bIns="0" rtlCol="0" anchor="t" anchorCtr="0"/>
            <a:lstStyle/>
            <a:p>
              <a:pPr marL="0" marR="0" lvl="0" indent="0" algn="just" defTabSz="228603" eaLnBrk="1" fontAlgn="auto" latinLnBrk="0" hangingPunct="0">
                <a:lnSpc>
                  <a:spcPct val="130000"/>
                </a:lnSpc>
                <a:spcBef>
                  <a:spcPts val="0"/>
                </a:spcBef>
                <a:spcAft>
                  <a:spcPts val="15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5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/>
                <a:ea typeface="微软雅黑"/>
              </a:endParaRPr>
            </a:p>
          </p:txBody>
        </p:sp>
        <p:sp>
          <p:nvSpPr>
            <p:cNvPr id="137" name="矩形 136">
              <a:extLst>
                <a:ext uri="{FF2B5EF4-FFF2-40B4-BE49-F238E27FC236}">
                  <a16:creationId xmlns:a16="http://schemas.microsoft.com/office/drawing/2014/main" id="{060B371C-6877-4AA9-8DCC-332BB245F9EF}"/>
                </a:ext>
              </a:extLst>
            </p:cNvPr>
            <p:cNvSpPr/>
            <p:nvPr/>
          </p:nvSpPr>
          <p:spPr>
            <a:xfrm>
              <a:off x="4910101" y="3532305"/>
              <a:ext cx="685663" cy="376273"/>
            </a:xfrm>
            <a:prstGeom prst="rect">
              <a:avLst/>
            </a:prstGeom>
            <a:solidFill>
              <a:srgbClr val="2E5071"/>
            </a:solidFill>
            <a:ln w="3175" cap="flat" cmpd="sng" algn="ctr">
              <a:noFill/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045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zh-CN" altLang="en-US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WenQuanYi Micro Hei" panose="020B0606030804020204"/>
                </a:rPr>
                <a:t>容器</a:t>
              </a:r>
              <a:endParaRPr kumimoji="1" lang="en-US" altLang="zh-CN" sz="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</a:endParaRPr>
            </a:p>
            <a:p>
              <a:pPr marL="0" marR="0" lvl="0" indent="0" algn="ctr" defTabSz="914045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zh-CN" altLang="en-US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WenQuanYi Micro Hei" panose="020B0606030804020204"/>
                </a:rPr>
                <a:t>运行管理</a:t>
              </a:r>
            </a:p>
          </p:txBody>
        </p:sp>
        <p:sp>
          <p:nvSpPr>
            <p:cNvPr id="138" name="矩形 137">
              <a:extLst>
                <a:ext uri="{FF2B5EF4-FFF2-40B4-BE49-F238E27FC236}">
                  <a16:creationId xmlns:a16="http://schemas.microsoft.com/office/drawing/2014/main" id="{7118340D-FF55-4A3D-ADA5-33EA8DCBE91A}"/>
                </a:ext>
              </a:extLst>
            </p:cNvPr>
            <p:cNvSpPr/>
            <p:nvPr/>
          </p:nvSpPr>
          <p:spPr>
            <a:xfrm>
              <a:off x="5832277" y="3532305"/>
              <a:ext cx="685663" cy="376273"/>
            </a:xfrm>
            <a:prstGeom prst="rect">
              <a:avLst/>
            </a:prstGeom>
            <a:solidFill>
              <a:srgbClr val="2E5071"/>
            </a:solidFill>
            <a:ln w="3175" cap="flat" cmpd="sng" algn="ctr">
              <a:noFill/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045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zh-CN" altLang="en-US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WenQuanYi Micro Hei" panose="020B0606030804020204"/>
                </a:rPr>
                <a:t>微服务</a:t>
              </a:r>
              <a:endParaRPr kumimoji="1" lang="en-US" altLang="zh-CN" sz="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</a:endParaRPr>
            </a:p>
            <a:p>
              <a:pPr marL="0" marR="0" lvl="0" indent="0" algn="ctr" defTabSz="914045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zh-CN" altLang="en-US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WenQuanYi Micro Hei" panose="020B0606030804020204"/>
                </a:rPr>
                <a:t>运行管理</a:t>
              </a:r>
            </a:p>
          </p:txBody>
        </p:sp>
        <p:sp>
          <p:nvSpPr>
            <p:cNvPr id="139" name="矩形 138">
              <a:extLst>
                <a:ext uri="{FF2B5EF4-FFF2-40B4-BE49-F238E27FC236}">
                  <a16:creationId xmlns:a16="http://schemas.microsoft.com/office/drawing/2014/main" id="{D989B89E-34C0-4645-9AAE-2A9496E9755C}"/>
                </a:ext>
              </a:extLst>
            </p:cNvPr>
            <p:cNvSpPr/>
            <p:nvPr/>
          </p:nvSpPr>
          <p:spPr>
            <a:xfrm>
              <a:off x="6754452" y="3532305"/>
              <a:ext cx="685663" cy="376273"/>
            </a:xfrm>
            <a:prstGeom prst="rect">
              <a:avLst/>
            </a:prstGeom>
            <a:solidFill>
              <a:srgbClr val="2E5071"/>
            </a:solidFill>
            <a:ln w="3175" cap="flat" cmpd="sng" algn="ctr">
              <a:noFill/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045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WenQuanYi Micro Hei" panose="020B0606030804020204"/>
                </a:rPr>
                <a:t>API</a:t>
              </a:r>
              <a:r>
                <a:rPr kumimoji="1" lang="zh-CN" altLang="en-US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WenQuanYi Micro Hei" panose="020B0606030804020204"/>
                </a:rPr>
                <a:t>网关</a:t>
              </a:r>
            </a:p>
          </p:txBody>
        </p:sp>
        <p:sp>
          <p:nvSpPr>
            <p:cNvPr id="140" name="矩形 139">
              <a:extLst>
                <a:ext uri="{FF2B5EF4-FFF2-40B4-BE49-F238E27FC236}">
                  <a16:creationId xmlns:a16="http://schemas.microsoft.com/office/drawing/2014/main" id="{0CB8F69F-524A-4B63-AB45-518F53A9203D}"/>
                </a:ext>
              </a:extLst>
            </p:cNvPr>
            <p:cNvSpPr/>
            <p:nvPr/>
          </p:nvSpPr>
          <p:spPr>
            <a:xfrm>
              <a:off x="7676628" y="3532305"/>
              <a:ext cx="685663" cy="376273"/>
            </a:xfrm>
            <a:prstGeom prst="rect">
              <a:avLst/>
            </a:prstGeom>
            <a:solidFill>
              <a:srgbClr val="2E5071"/>
            </a:solidFill>
            <a:ln w="3175" cap="flat" cmpd="sng" algn="ctr">
              <a:noFill/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045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zh-CN" altLang="en-US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WenQuanYi Micro Hei" panose="020B0606030804020204"/>
                </a:rPr>
                <a:t>多云适配</a:t>
              </a:r>
            </a:p>
          </p:txBody>
        </p:sp>
        <p:sp>
          <p:nvSpPr>
            <p:cNvPr id="141" name="文本框 140">
              <a:extLst>
                <a:ext uri="{FF2B5EF4-FFF2-40B4-BE49-F238E27FC236}">
                  <a16:creationId xmlns:a16="http://schemas.microsoft.com/office/drawing/2014/main" id="{694B08FE-BEDE-4EC1-9F7E-C51587C63355}"/>
                </a:ext>
              </a:extLst>
            </p:cNvPr>
            <p:cNvSpPr txBox="1"/>
            <p:nvPr/>
          </p:nvSpPr>
          <p:spPr>
            <a:xfrm>
              <a:off x="5603088" y="3267901"/>
              <a:ext cx="2118505" cy="2860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9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7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WenQuanYi Micro Hei" panose="020B0606030804020204"/>
                  <a:sym typeface="Huawei Sans Medium" panose="020C0603030203020204" pitchFamily="34" charset="0"/>
                </a:rPr>
                <a:t>省级应用运行服务</a:t>
              </a:r>
            </a:p>
          </p:txBody>
        </p:sp>
      </p:grpSp>
      <p:grpSp>
        <p:nvGrpSpPr>
          <p:cNvPr id="174" name="组合 173">
            <a:extLst>
              <a:ext uri="{FF2B5EF4-FFF2-40B4-BE49-F238E27FC236}">
                <a16:creationId xmlns:a16="http://schemas.microsoft.com/office/drawing/2014/main" id="{DAAC89C0-5A24-49E8-A7F9-D06CAA83D92A}"/>
              </a:ext>
            </a:extLst>
          </p:cNvPr>
          <p:cNvGrpSpPr/>
          <p:nvPr/>
        </p:nvGrpSpPr>
        <p:grpSpPr>
          <a:xfrm>
            <a:off x="5609744" y="4965255"/>
            <a:ext cx="632306" cy="340170"/>
            <a:chOff x="2436459" y="6470953"/>
            <a:chExt cx="9982647" cy="3524277"/>
          </a:xfrm>
        </p:grpSpPr>
        <p:grpSp>
          <p:nvGrpSpPr>
            <p:cNvPr id="175" name="组合 174">
              <a:extLst>
                <a:ext uri="{FF2B5EF4-FFF2-40B4-BE49-F238E27FC236}">
                  <a16:creationId xmlns:a16="http://schemas.microsoft.com/office/drawing/2014/main" id="{37C9F680-FD19-4AF5-9C2A-FFF44E1A73BD}"/>
                </a:ext>
              </a:extLst>
            </p:cNvPr>
            <p:cNvGrpSpPr/>
            <p:nvPr/>
          </p:nvGrpSpPr>
          <p:grpSpPr>
            <a:xfrm>
              <a:off x="2763059" y="6470953"/>
              <a:ext cx="9656047" cy="3275877"/>
              <a:chOff x="2763051" y="6470952"/>
              <a:chExt cx="9656055" cy="3275878"/>
            </a:xfrm>
          </p:grpSpPr>
          <p:sp>
            <p:nvSpPr>
              <p:cNvPr id="180" name="矩形 179">
                <a:extLst>
                  <a:ext uri="{FF2B5EF4-FFF2-40B4-BE49-F238E27FC236}">
                    <a16:creationId xmlns:a16="http://schemas.microsoft.com/office/drawing/2014/main" id="{B666F9F3-52FD-4951-B928-B225F7A784FF}"/>
                  </a:ext>
                </a:extLst>
              </p:cNvPr>
              <p:cNvSpPr/>
              <p:nvPr/>
            </p:nvSpPr>
            <p:spPr>
              <a:xfrm rot="10800000">
                <a:off x="2789543" y="6470952"/>
                <a:ext cx="9629563" cy="3210194"/>
              </a:xfrm>
              <a:prstGeom prst="rect">
                <a:avLst/>
              </a:prstGeom>
              <a:gradFill>
                <a:gsLst>
                  <a:gs pos="100000">
                    <a:sysClr val="window" lastClr="FFFFFF">
                      <a:alpha val="0"/>
                    </a:sysClr>
                  </a:gs>
                  <a:gs pos="0">
                    <a:srgbClr val="4472C4">
                      <a:alpha val="15000"/>
                    </a:srgbClr>
                  </a:gs>
                </a:gsLst>
                <a:lin ang="5400000" scaled="0"/>
              </a:gradFill>
              <a:ln w="3175" cap="flat" cmpd="sng" algn="ctr">
                <a:noFill/>
                <a:prstDash val="solid"/>
                <a:miter lim="800000"/>
              </a:ln>
              <a:effectLst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1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grpSp>
            <p:nvGrpSpPr>
              <p:cNvPr id="220" name="组合 219">
                <a:extLst>
                  <a:ext uri="{FF2B5EF4-FFF2-40B4-BE49-F238E27FC236}">
                    <a16:creationId xmlns:a16="http://schemas.microsoft.com/office/drawing/2014/main" id="{0FBEF75E-F357-4213-96B7-73E89D9B9DDE}"/>
                  </a:ext>
                </a:extLst>
              </p:cNvPr>
              <p:cNvGrpSpPr/>
              <p:nvPr/>
            </p:nvGrpSpPr>
            <p:grpSpPr>
              <a:xfrm>
                <a:off x="2763051" y="9156189"/>
                <a:ext cx="9656055" cy="590641"/>
                <a:chOff x="3549771" y="7565091"/>
                <a:chExt cx="7920000" cy="590641"/>
              </a:xfrm>
            </p:grpSpPr>
            <p:sp>
              <p:nvSpPr>
                <p:cNvPr id="221" name="梯形 220">
                  <a:extLst>
                    <a:ext uri="{FF2B5EF4-FFF2-40B4-BE49-F238E27FC236}">
                      <a16:creationId xmlns:a16="http://schemas.microsoft.com/office/drawing/2014/main" id="{BF63E207-6EA4-4D9A-A2F1-4DA18B86E90E}"/>
                    </a:ext>
                  </a:extLst>
                </p:cNvPr>
                <p:cNvSpPr/>
                <p:nvPr/>
              </p:nvSpPr>
              <p:spPr bwMode="auto">
                <a:xfrm>
                  <a:off x="3549771" y="7565091"/>
                  <a:ext cx="7920000" cy="512970"/>
                </a:xfrm>
                <a:prstGeom prst="trapezoid">
                  <a:avLst>
                    <a:gd name="adj" fmla="val 199712"/>
                  </a:avLst>
                </a:prstGeom>
                <a:gradFill>
                  <a:gsLst>
                    <a:gs pos="0">
                      <a:srgbClr val="397BBD">
                        <a:alpha val="0"/>
                      </a:srgbClr>
                    </a:gs>
                    <a:gs pos="100000">
                      <a:srgbClr val="0070C0">
                        <a:alpha val="32000"/>
                      </a:srgbClr>
                    </a:gs>
                  </a:gsLst>
                  <a:lin ang="5400000" scaled="0"/>
                </a:gradFill>
                <a:ln w="6350" cap="flat" cmpd="sng" algn="ctr">
                  <a:gradFill>
                    <a:gsLst>
                      <a:gs pos="0">
                        <a:srgbClr val="94CDFF">
                          <a:alpha val="0"/>
                        </a:srgbClr>
                      </a:gs>
                      <a:gs pos="50000">
                        <a:srgbClr val="94CDFF">
                          <a:alpha val="0"/>
                        </a:srgbClr>
                      </a:gs>
                      <a:gs pos="100000">
                        <a:srgbClr val="94CDFF">
                          <a:alpha val="70000"/>
                        </a:srgbClr>
                      </a:gs>
                    </a:gsLst>
                    <a:lin ang="5400000" scaled="0"/>
                  </a:gradFill>
                  <a:prstDash val="solid"/>
                  <a:miter lim="800000"/>
                </a:ln>
                <a:effectLst/>
              </p:spPr>
              <p:txBody>
                <a:bodyPr lIns="182871" tIns="91435" rIns="182871" bIns="91435" anchor="ctr"/>
                <a:lstStyle/>
                <a:p>
                  <a:pPr marL="0" marR="0" lvl="0" indent="0" algn="ctr" defTabSz="91441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22" name="梯形 221">
                  <a:extLst>
                    <a:ext uri="{FF2B5EF4-FFF2-40B4-BE49-F238E27FC236}">
                      <a16:creationId xmlns:a16="http://schemas.microsoft.com/office/drawing/2014/main" id="{666BC565-174B-48EC-A850-CEC594FD4354}"/>
                    </a:ext>
                  </a:extLst>
                </p:cNvPr>
                <p:cNvSpPr/>
                <p:nvPr/>
              </p:nvSpPr>
              <p:spPr bwMode="auto">
                <a:xfrm>
                  <a:off x="3619187" y="7642754"/>
                  <a:ext cx="7781169" cy="512978"/>
                </a:xfrm>
                <a:prstGeom prst="trapezoid">
                  <a:avLst>
                    <a:gd name="adj" fmla="val 199712"/>
                  </a:avLst>
                </a:prstGeom>
                <a:gradFill>
                  <a:gsLst>
                    <a:gs pos="0">
                      <a:srgbClr val="397BBD">
                        <a:alpha val="0"/>
                      </a:srgbClr>
                    </a:gs>
                    <a:gs pos="100000">
                      <a:srgbClr val="0070C0">
                        <a:alpha val="20000"/>
                      </a:srgbClr>
                    </a:gs>
                  </a:gsLst>
                  <a:lin ang="5400000" scaled="0"/>
                </a:gradFill>
                <a:ln w="635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lIns="182871" tIns="91435" rIns="182871" bIns="91435" anchor="ctr"/>
                <a:lstStyle/>
                <a:p>
                  <a:pPr marL="0" marR="0" lvl="0" indent="0" algn="ctr" defTabSz="91441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</p:grpSp>
        <p:pic>
          <p:nvPicPr>
            <p:cNvPr id="176" name="图片 175">
              <a:extLst>
                <a:ext uri="{FF2B5EF4-FFF2-40B4-BE49-F238E27FC236}">
                  <a16:creationId xmlns:a16="http://schemas.microsoft.com/office/drawing/2014/main" id="{4755366A-9382-4A03-B618-EF678427DC19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6459" y="9176183"/>
              <a:ext cx="9782617" cy="819047"/>
            </a:xfrm>
            <a:prstGeom prst="rect">
              <a:avLst/>
            </a:prstGeom>
          </p:spPr>
        </p:pic>
      </p:grpSp>
      <p:grpSp>
        <p:nvGrpSpPr>
          <p:cNvPr id="223" name="组合 222">
            <a:extLst>
              <a:ext uri="{FF2B5EF4-FFF2-40B4-BE49-F238E27FC236}">
                <a16:creationId xmlns:a16="http://schemas.microsoft.com/office/drawing/2014/main" id="{386DF297-1856-4E5C-936F-613250022A9D}"/>
              </a:ext>
            </a:extLst>
          </p:cNvPr>
          <p:cNvGrpSpPr/>
          <p:nvPr/>
        </p:nvGrpSpPr>
        <p:grpSpPr>
          <a:xfrm>
            <a:off x="9285392" y="7058025"/>
            <a:ext cx="1066800" cy="228600"/>
            <a:chOff x="5195147" y="6995260"/>
            <a:chExt cx="1141465" cy="358342"/>
          </a:xfrm>
        </p:grpSpPr>
        <p:grpSp>
          <p:nvGrpSpPr>
            <p:cNvPr id="224" name="组合 223">
              <a:extLst>
                <a:ext uri="{FF2B5EF4-FFF2-40B4-BE49-F238E27FC236}">
                  <a16:creationId xmlns:a16="http://schemas.microsoft.com/office/drawing/2014/main" id="{5A3C201C-1F70-4725-AD44-5E40E862058A}"/>
                </a:ext>
              </a:extLst>
            </p:cNvPr>
            <p:cNvGrpSpPr/>
            <p:nvPr/>
          </p:nvGrpSpPr>
          <p:grpSpPr>
            <a:xfrm>
              <a:off x="5195147" y="6995260"/>
              <a:ext cx="1141465" cy="247900"/>
              <a:chOff x="3549771" y="7491154"/>
              <a:chExt cx="7920000" cy="596883"/>
            </a:xfrm>
          </p:grpSpPr>
          <p:sp>
            <p:nvSpPr>
              <p:cNvPr id="226" name="梯形 225">
                <a:extLst>
                  <a:ext uri="{FF2B5EF4-FFF2-40B4-BE49-F238E27FC236}">
                    <a16:creationId xmlns:a16="http://schemas.microsoft.com/office/drawing/2014/main" id="{A02FDD22-A26B-4EA0-A2E0-EE4CA37C02C7}"/>
                  </a:ext>
                </a:extLst>
              </p:cNvPr>
              <p:cNvSpPr/>
              <p:nvPr/>
            </p:nvSpPr>
            <p:spPr bwMode="auto">
              <a:xfrm>
                <a:off x="3549771" y="7491154"/>
                <a:ext cx="7920000" cy="512978"/>
              </a:xfrm>
              <a:prstGeom prst="trapezoid">
                <a:avLst>
                  <a:gd name="adj" fmla="val 199712"/>
                </a:avLst>
              </a:prstGeom>
              <a:gradFill>
                <a:gsLst>
                  <a:gs pos="0">
                    <a:srgbClr val="397BBD">
                      <a:alpha val="0"/>
                    </a:srgbClr>
                  </a:gs>
                  <a:gs pos="100000">
                    <a:srgbClr val="0070C0">
                      <a:alpha val="32000"/>
                    </a:srgbClr>
                  </a:gs>
                </a:gsLst>
                <a:lin ang="5400000" scaled="0"/>
              </a:gradFill>
              <a:ln w="6350" cap="flat" cmpd="sng" algn="ctr">
                <a:gradFill>
                  <a:gsLst>
                    <a:gs pos="0">
                      <a:srgbClr val="94CDFF">
                        <a:alpha val="0"/>
                      </a:srgbClr>
                    </a:gs>
                    <a:gs pos="50000">
                      <a:srgbClr val="94CDFF">
                        <a:alpha val="0"/>
                      </a:srgbClr>
                    </a:gs>
                    <a:gs pos="100000">
                      <a:srgbClr val="94CDFF">
                        <a:alpha val="70000"/>
                      </a:srgbClr>
                    </a:gs>
                  </a:gsLst>
                  <a:lin ang="5400000" scaled="0"/>
                </a:gradFill>
                <a:prstDash val="solid"/>
                <a:miter lim="800000"/>
              </a:ln>
              <a:effectLst/>
            </p:spPr>
            <p:txBody>
              <a:bodyPr lIns="45718" tIns="22859" rIns="45718" bIns="22859" anchor="ctr"/>
              <a:lstStyle/>
              <a:p>
                <a:pPr marL="0" marR="0" lvl="0" indent="0" algn="ctr" defTabSz="228603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00" b="0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227" name="梯形 226">
                <a:extLst>
                  <a:ext uri="{FF2B5EF4-FFF2-40B4-BE49-F238E27FC236}">
                    <a16:creationId xmlns:a16="http://schemas.microsoft.com/office/drawing/2014/main" id="{1CFDBDAA-61D1-4160-8E31-34D90694B7FE}"/>
                  </a:ext>
                </a:extLst>
              </p:cNvPr>
              <p:cNvSpPr/>
              <p:nvPr/>
            </p:nvSpPr>
            <p:spPr bwMode="auto">
              <a:xfrm>
                <a:off x="3619187" y="7575059"/>
                <a:ext cx="7781169" cy="512978"/>
              </a:xfrm>
              <a:prstGeom prst="trapezoid">
                <a:avLst>
                  <a:gd name="adj" fmla="val 199712"/>
                </a:avLst>
              </a:prstGeom>
              <a:gradFill>
                <a:gsLst>
                  <a:gs pos="0">
                    <a:srgbClr val="397BBD">
                      <a:alpha val="0"/>
                    </a:srgbClr>
                  </a:gs>
                  <a:gs pos="100000">
                    <a:srgbClr val="0070C0">
                      <a:alpha val="20000"/>
                    </a:srgbClr>
                  </a:gs>
                </a:gsLst>
                <a:lin ang="5400000" scaled="0"/>
              </a:gradFill>
              <a:ln w="6350" cap="flat" cmpd="sng" algn="ctr">
                <a:noFill/>
                <a:prstDash val="solid"/>
                <a:miter lim="800000"/>
              </a:ln>
              <a:effectLst/>
            </p:spPr>
            <p:txBody>
              <a:bodyPr lIns="45718" tIns="22859" rIns="45718" bIns="22859" anchor="ctr"/>
              <a:lstStyle/>
              <a:p>
                <a:pPr marL="0" marR="0" lvl="0" indent="0" algn="ctr" defTabSz="228603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00" b="0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pic>
          <p:nvPicPr>
            <p:cNvPr id="225" name="图片 224">
              <a:extLst>
                <a:ext uri="{FF2B5EF4-FFF2-40B4-BE49-F238E27FC236}">
                  <a16:creationId xmlns:a16="http://schemas.microsoft.com/office/drawing/2014/main" id="{78801DCF-EBB6-45B1-987B-4DBC48DA3BF5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48038" y="7046359"/>
              <a:ext cx="1035688" cy="307243"/>
            </a:xfrm>
            <a:prstGeom prst="rect">
              <a:avLst/>
            </a:prstGeom>
          </p:spPr>
        </p:pic>
      </p:grpSp>
      <p:sp>
        <p:nvSpPr>
          <p:cNvPr id="228" name="矩形 227">
            <a:extLst>
              <a:ext uri="{FF2B5EF4-FFF2-40B4-BE49-F238E27FC236}">
                <a16:creationId xmlns:a16="http://schemas.microsoft.com/office/drawing/2014/main" id="{14FFE97A-60F9-4361-AA21-23780FC05DA8}"/>
              </a:ext>
            </a:extLst>
          </p:cNvPr>
          <p:cNvSpPr/>
          <p:nvPr/>
        </p:nvSpPr>
        <p:spPr>
          <a:xfrm>
            <a:off x="9290050" y="4256556"/>
            <a:ext cx="1066800" cy="250798"/>
          </a:xfrm>
          <a:prstGeom prst="rect">
            <a:avLst/>
          </a:prstGeom>
          <a:gradFill flip="none" rotWithShape="1">
            <a:gsLst>
              <a:gs pos="0">
                <a:srgbClr val="397BBD">
                  <a:alpha val="50000"/>
                </a:srgbClr>
              </a:gs>
              <a:gs pos="100000">
                <a:srgbClr val="397BBD">
                  <a:alpha val="0"/>
                </a:srgbClr>
              </a:gs>
            </a:gsLst>
            <a:lin ang="16200000" scaled="0"/>
            <a:tileRect/>
          </a:gradFill>
          <a:ln w="12700" cap="flat" cmpd="sng" algn="ctr">
            <a:gradFill>
              <a:gsLst>
                <a:gs pos="0">
                  <a:srgbClr val="94CDFF">
                    <a:alpha val="60000"/>
                  </a:srgbClr>
                </a:gs>
                <a:gs pos="100000">
                  <a:srgbClr val="94CDFF">
                    <a:alpha val="10000"/>
                  </a:srgbClr>
                </a:gs>
              </a:gsLst>
              <a:lin ang="5400000" scaled="0"/>
            </a:gra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345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9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</a:rPr>
              <a:t>实施效果</a:t>
            </a:r>
          </a:p>
        </p:txBody>
      </p:sp>
      <p:sp>
        <p:nvSpPr>
          <p:cNvPr id="173" name="object 13">
            <a:extLst>
              <a:ext uri="{FF2B5EF4-FFF2-40B4-BE49-F238E27FC236}">
                <a16:creationId xmlns:a16="http://schemas.microsoft.com/office/drawing/2014/main" id="{FDD247BF-D59D-490E-8BB8-B4318B94847E}"/>
              </a:ext>
            </a:extLst>
          </p:cNvPr>
          <p:cNvSpPr/>
          <p:nvPr/>
        </p:nvSpPr>
        <p:spPr>
          <a:xfrm>
            <a:off x="298450" y="7225874"/>
            <a:ext cx="0" cy="97790"/>
          </a:xfrm>
          <a:custGeom>
            <a:avLst/>
            <a:gdLst/>
            <a:ahLst/>
            <a:cxnLst/>
            <a:rect l="l" t="t" r="r" b="b"/>
            <a:pathLst>
              <a:path h="97790">
                <a:moveTo>
                  <a:pt x="0" y="0"/>
                </a:moveTo>
                <a:lnTo>
                  <a:pt x="0" y="97370"/>
                </a:lnTo>
              </a:path>
            </a:pathLst>
          </a:custGeom>
          <a:ln w="12699">
            <a:solidFill>
              <a:srgbClr val="C4151C"/>
            </a:solidFill>
          </a:ln>
        </p:spPr>
        <p:txBody>
          <a:bodyPr wrap="square" lIns="0" tIns="0" rIns="0" bIns="0" rtlCol="0"/>
          <a:lstStyle/>
          <a:p>
            <a:endParaRPr>
              <a:latin typeface="WenQuanYi Micro Hei" panose="020B0606030804020204" pitchFamily="34" charset="-122"/>
              <a:ea typeface="WenQuanYi Micro Hei" panose="020B0606030804020204" pitchFamily="34" charset="-122"/>
              <a:cs typeface="WenQuanYi Micro Hei" panose="020B0606030804020204" pitchFamily="34" charset="-122"/>
            </a:endParaRPr>
          </a:p>
        </p:txBody>
      </p:sp>
      <p:sp>
        <p:nvSpPr>
          <p:cNvPr id="177" name="object 207">
            <a:extLst>
              <a:ext uri="{FF2B5EF4-FFF2-40B4-BE49-F238E27FC236}">
                <a16:creationId xmlns:a16="http://schemas.microsoft.com/office/drawing/2014/main" id="{AE212C22-3AFC-4C43-9CF6-6E326DE4D081}"/>
              </a:ext>
            </a:extLst>
          </p:cNvPr>
          <p:cNvSpPr txBox="1"/>
          <p:nvPr/>
        </p:nvSpPr>
        <p:spPr>
          <a:xfrm>
            <a:off x="317032" y="7210425"/>
            <a:ext cx="125095" cy="114134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z="700" spc="-35" dirty="0">
                <a:solidFill>
                  <a:srgbClr val="414042"/>
                </a:solidFill>
                <a:latin typeface="WenQuanYi Micro Hei" panose="020B0606030804020204" pitchFamily="34" charset="-122"/>
                <a:ea typeface="WenQuanYi Micro Hei" panose="020B0606030804020204" pitchFamily="34" charset="-122"/>
                <a:cs typeface="WenQuanYi Micro Hei" panose="020B0606030804020204" pitchFamily="34" charset="-122"/>
              </a:rPr>
              <a:t>0</a:t>
            </a:r>
            <a:r>
              <a:rPr lang="en-US" altLang="zh-CN" sz="700" spc="-35" dirty="0">
                <a:solidFill>
                  <a:srgbClr val="414042"/>
                </a:solidFill>
                <a:latin typeface="WenQuanYi Micro Hei" panose="020B0606030804020204" pitchFamily="34" charset="-122"/>
                <a:ea typeface="WenQuanYi Micro Hei" panose="020B0606030804020204" pitchFamily="34" charset="-122"/>
                <a:cs typeface="WenQuanYi Micro Hei" panose="020B0606030804020204" pitchFamily="34" charset="-122"/>
              </a:rPr>
              <a:t>2</a:t>
            </a:r>
            <a:endParaRPr sz="700" dirty="0">
              <a:latin typeface="WenQuanYi Micro Hei" panose="020B0606030804020204" pitchFamily="34" charset="-122"/>
              <a:ea typeface="WenQuanYi Micro Hei" panose="020B0606030804020204" pitchFamily="34" charset="-122"/>
              <a:cs typeface="WenQuanYi Micro Hei" panose="020B0606030804020204" pitchFamily="34" charset="-122"/>
            </a:endParaRPr>
          </a:p>
        </p:txBody>
      </p:sp>
      <p:sp>
        <p:nvSpPr>
          <p:cNvPr id="178" name="object 14">
            <a:extLst>
              <a:ext uri="{FF2B5EF4-FFF2-40B4-BE49-F238E27FC236}">
                <a16:creationId xmlns:a16="http://schemas.microsoft.com/office/drawing/2014/main" id="{33DAD232-45FA-4A8A-899E-A9672D9E0525}"/>
              </a:ext>
            </a:extLst>
          </p:cNvPr>
          <p:cNvSpPr/>
          <p:nvPr/>
        </p:nvSpPr>
        <p:spPr>
          <a:xfrm>
            <a:off x="10356850" y="7225887"/>
            <a:ext cx="0" cy="97790"/>
          </a:xfrm>
          <a:custGeom>
            <a:avLst/>
            <a:gdLst/>
            <a:ahLst/>
            <a:cxnLst/>
            <a:rect l="l" t="t" r="r" b="b"/>
            <a:pathLst>
              <a:path h="97790">
                <a:moveTo>
                  <a:pt x="0" y="0"/>
                </a:moveTo>
                <a:lnTo>
                  <a:pt x="0" y="97370"/>
                </a:lnTo>
              </a:path>
            </a:pathLst>
          </a:custGeom>
          <a:ln w="12700">
            <a:solidFill>
              <a:srgbClr val="C4151C"/>
            </a:solidFill>
          </a:ln>
        </p:spPr>
        <p:txBody>
          <a:bodyPr wrap="square" lIns="0" tIns="0" rIns="0" bIns="0" rtlCol="0"/>
          <a:lstStyle/>
          <a:p>
            <a:endParaRPr>
              <a:latin typeface="WenQuanYi Micro Hei" panose="020B0606030804020204" pitchFamily="34" charset="-122"/>
              <a:ea typeface="WenQuanYi Micro Hei" panose="020B0606030804020204" pitchFamily="34" charset="-122"/>
              <a:cs typeface="WenQuanYi Micro Hei" panose="020B0606030804020204" pitchFamily="34" charset="-122"/>
            </a:endParaRPr>
          </a:p>
        </p:txBody>
      </p:sp>
      <p:sp>
        <p:nvSpPr>
          <p:cNvPr id="199" name="object 208">
            <a:extLst>
              <a:ext uri="{FF2B5EF4-FFF2-40B4-BE49-F238E27FC236}">
                <a16:creationId xmlns:a16="http://schemas.microsoft.com/office/drawing/2014/main" id="{53164FAF-3D73-402E-8A47-D6A950B841D4}"/>
              </a:ext>
            </a:extLst>
          </p:cNvPr>
          <p:cNvSpPr txBox="1"/>
          <p:nvPr/>
        </p:nvSpPr>
        <p:spPr>
          <a:xfrm>
            <a:off x="10213492" y="7210425"/>
            <a:ext cx="125095" cy="114134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z="700" spc="-35" dirty="0">
                <a:solidFill>
                  <a:srgbClr val="414042"/>
                </a:solidFill>
                <a:latin typeface="WenQuanYi Micro Hei" panose="020B0606030804020204" pitchFamily="34" charset="-122"/>
                <a:ea typeface="WenQuanYi Micro Hei" panose="020B0606030804020204" pitchFamily="34" charset="-122"/>
                <a:cs typeface="WenQuanYi Micro Hei" panose="020B0606030804020204" pitchFamily="34" charset="-122"/>
              </a:rPr>
              <a:t>0</a:t>
            </a:r>
            <a:r>
              <a:rPr lang="en-US" altLang="zh-CN" sz="700" spc="-35" dirty="0">
                <a:solidFill>
                  <a:srgbClr val="414042"/>
                </a:solidFill>
                <a:latin typeface="WenQuanYi Micro Hei" panose="020B0606030804020204" pitchFamily="34" charset="-122"/>
                <a:ea typeface="WenQuanYi Micro Hei" panose="020B0606030804020204" pitchFamily="34" charset="-122"/>
                <a:cs typeface="WenQuanYi Micro Hei" panose="020B0606030804020204" pitchFamily="34" charset="-122"/>
              </a:rPr>
              <a:t>3</a:t>
            </a:r>
            <a:endParaRPr sz="700" dirty="0">
              <a:latin typeface="WenQuanYi Micro Hei" panose="020B0606030804020204" pitchFamily="34" charset="-122"/>
              <a:ea typeface="WenQuanYi Micro Hei" panose="020B0606030804020204" pitchFamily="34" charset="-122"/>
              <a:cs typeface="WenQuanYi Micro Hei" panose="020B0606030804020204" pitchFamily="34" charset="-122"/>
            </a:endParaRPr>
          </a:p>
        </p:txBody>
      </p:sp>
      <p:grpSp>
        <p:nvGrpSpPr>
          <p:cNvPr id="205" name="组合 204">
            <a:extLst>
              <a:ext uri="{FF2B5EF4-FFF2-40B4-BE49-F238E27FC236}">
                <a16:creationId xmlns:a16="http://schemas.microsoft.com/office/drawing/2014/main" id="{06D397FA-1215-42E6-BFAD-56E546417991}"/>
              </a:ext>
            </a:extLst>
          </p:cNvPr>
          <p:cNvGrpSpPr/>
          <p:nvPr/>
        </p:nvGrpSpPr>
        <p:grpSpPr>
          <a:xfrm>
            <a:off x="5605774" y="352425"/>
            <a:ext cx="4674876" cy="197683"/>
            <a:chOff x="324702" y="348440"/>
            <a:chExt cx="4674876" cy="197683"/>
          </a:xfrm>
        </p:grpSpPr>
        <p:sp>
          <p:nvSpPr>
            <p:cNvPr id="206" name="object 11">
              <a:extLst>
                <a:ext uri="{FF2B5EF4-FFF2-40B4-BE49-F238E27FC236}">
                  <a16:creationId xmlns:a16="http://schemas.microsoft.com/office/drawing/2014/main" id="{4531F2B1-7C01-4A28-8632-D0E1902CEE9D}"/>
                </a:ext>
              </a:extLst>
            </p:cNvPr>
            <p:cNvSpPr txBox="1"/>
            <p:nvPr/>
          </p:nvSpPr>
          <p:spPr>
            <a:xfrm>
              <a:off x="436345" y="348440"/>
              <a:ext cx="4563233" cy="197683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marR="5080">
                <a:lnSpc>
                  <a:spcPct val="107200"/>
                </a:lnSpc>
                <a:spcBef>
                  <a:spcPts val="100"/>
                </a:spcBef>
              </a:pPr>
              <a:r>
                <a:rPr lang="zh-CN" altLang="en-US" sz="1200" b="1" dirty="0">
                  <a:latin typeface="微软雅黑" panose="020B0503020204020204" pitchFamily="34" charset="-122"/>
                  <a:ea typeface="WenQuanYi Micro Hei" panose="020B0606030804020204"/>
                </a:rPr>
                <a:t>方案价值</a:t>
              </a:r>
              <a:endParaRPr sz="1200" b="1" dirty="0">
                <a:latin typeface="微软雅黑" panose="020B0503020204020204" pitchFamily="34" charset="-122"/>
                <a:ea typeface="WenQuanYi Micro Hei" panose="020B0606030804020204"/>
              </a:endParaRPr>
            </a:p>
          </p:txBody>
        </p:sp>
        <p:sp>
          <p:nvSpPr>
            <p:cNvPr id="207" name="î$ľîḋe">
              <a:extLst>
                <a:ext uri="{FF2B5EF4-FFF2-40B4-BE49-F238E27FC236}">
                  <a16:creationId xmlns:a16="http://schemas.microsoft.com/office/drawing/2014/main" id="{AEAD3874-1CBA-4BEC-8C14-32C2E9D127C9}"/>
                </a:ext>
              </a:extLst>
            </p:cNvPr>
            <p:cNvSpPr/>
            <p:nvPr/>
          </p:nvSpPr>
          <p:spPr>
            <a:xfrm>
              <a:off x="324702" y="367757"/>
              <a:ext cx="45719" cy="171135"/>
            </a:xfrm>
            <a:prstGeom prst="rect">
              <a:avLst/>
            </a:prstGeom>
            <a:gradFill flip="none" rotWithShape="1">
              <a:gsLst>
                <a:gs pos="100000">
                  <a:srgbClr val="FF0000">
                    <a:alpha val="35000"/>
                  </a:srgbClr>
                </a:gs>
                <a:gs pos="0">
                  <a:srgbClr val="C00000"/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rtlCol="0" anchor="ctr">
              <a:normAutofit fontScale="32500" lnSpcReduction="20000"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216" name="组合 215">
            <a:extLst>
              <a:ext uri="{FF2B5EF4-FFF2-40B4-BE49-F238E27FC236}">
                <a16:creationId xmlns:a16="http://schemas.microsoft.com/office/drawing/2014/main" id="{7F1A76FE-2D43-4B54-A8FE-7CB98C81488E}"/>
              </a:ext>
            </a:extLst>
          </p:cNvPr>
          <p:cNvGrpSpPr/>
          <p:nvPr/>
        </p:nvGrpSpPr>
        <p:grpSpPr>
          <a:xfrm>
            <a:off x="5605774" y="3933825"/>
            <a:ext cx="4674876" cy="197683"/>
            <a:chOff x="324702" y="348440"/>
            <a:chExt cx="4674876" cy="197683"/>
          </a:xfrm>
        </p:grpSpPr>
        <p:sp>
          <p:nvSpPr>
            <p:cNvPr id="217" name="object 11">
              <a:extLst>
                <a:ext uri="{FF2B5EF4-FFF2-40B4-BE49-F238E27FC236}">
                  <a16:creationId xmlns:a16="http://schemas.microsoft.com/office/drawing/2014/main" id="{FC5DBEE7-9327-49A9-B7DD-689EC3F7346C}"/>
                </a:ext>
              </a:extLst>
            </p:cNvPr>
            <p:cNvSpPr txBox="1"/>
            <p:nvPr/>
          </p:nvSpPr>
          <p:spPr>
            <a:xfrm>
              <a:off x="436345" y="348440"/>
              <a:ext cx="4563233" cy="197683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marR="5080">
                <a:lnSpc>
                  <a:spcPct val="107200"/>
                </a:lnSpc>
                <a:spcBef>
                  <a:spcPts val="100"/>
                </a:spcBef>
              </a:pPr>
              <a:r>
                <a:rPr lang="zh-CN" altLang="en-US" sz="1200" b="1" dirty="0">
                  <a:latin typeface="微软雅黑" panose="020B0503020204020204" pitchFamily="34" charset="-122"/>
                  <a:ea typeface="WenQuanYi Micro Hei" panose="020B0606030804020204"/>
                </a:rPr>
                <a:t>集团生产经营上云解决方案助力某中烟加速数字化转型</a:t>
              </a:r>
            </a:p>
          </p:txBody>
        </p:sp>
        <p:sp>
          <p:nvSpPr>
            <p:cNvPr id="232" name="î$ľîḋe">
              <a:extLst>
                <a:ext uri="{FF2B5EF4-FFF2-40B4-BE49-F238E27FC236}">
                  <a16:creationId xmlns:a16="http://schemas.microsoft.com/office/drawing/2014/main" id="{E7455468-D9FB-43B4-A1FD-50004619F766}"/>
                </a:ext>
              </a:extLst>
            </p:cNvPr>
            <p:cNvSpPr/>
            <p:nvPr/>
          </p:nvSpPr>
          <p:spPr>
            <a:xfrm>
              <a:off x="324702" y="367757"/>
              <a:ext cx="45719" cy="171135"/>
            </a:xfrm>
            <a:prstGeom prst="rect">
              <a:avLst/>
            </a:prstGeom>
            <a:gradFill flip="none" rotWithShape="1">
              <a:gsLst>
                <a:gs pos="100000">
                  <a:srgbClr val="FF0000">
                    <a:alpha val="35000"/>
                  </a:srgbClr>
                </a:gs>
                <a:gs pos="0">
                  <a:srgbClr val="C00000"/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rtlCol="0" anchor="ctr">
              <a:normAutofit fontScale="32500" lnSpcReduction="20000"/>
            </a:bodyPr>
            <a:lstStyle/>
            <a:p>
              <a:pPr algn="ctr"/>
              <a:endParaRPr lang="en-US"/>
            </a:p>
          </p:txBody>
        </p:sp>
      </p:grpSp>
      <p:sp>
        <p:nvSpPr>
          <p:cNvPr id="229" name="圆角矩形 254">
            <a:extLst>
              <a:ext uri="{FF2B5EF4-FFF2-40B4-BE49-F238E27FC236}">
                <a16:creationId xmlns:a16="http://schemas.microsoft.com/office/drawing/2014/main" id="{A93CDB33-FCB3-44D8-B372-B70CD5391D80}"/>
              </a:ext>
            </a:extLst>
          </p:cNvPr>
          <p:cNvSpPr/>
          <p:nvPr/>
        </p:nvSpPr>
        <p:spPr>
          <a:xfrm>
            <a:off x="378161" y="5864778"/>
            <a:ext cx="496284" cy="410475"/>
          </a:xfrm>
          <a:prstGeom prst="rect">
            <a:avLst/>
          </a:prstGeom>
          <a:noFill/>
          <a:ln w="6350" cap="flat" cmpd="sng" algn="ctr">
            <a:solidFill>
              <a:sysClr val="window" lastClr="FFFFFF">
                <a:lumMod val="60000"/>
                <a:lumOff val="40000"/>
              </a:sysClr>
            </a:solidFill>
            <a:prstDash val="solid"/>
          </a:ln>
          <a:effectLst/>
        </p:spPr>
        <p:txBody>
          <a:bodyPr anchor="ctr"/>
          <a:lstStyle/>
          <a:p>
            <a: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60000"/>
              <a:buFontTx/>
              <a:buNone/>
              <a:tabLst/>
              <a:defRPr/>
            </a:pPr>
            <a:r>
              <a:rPr lang="zh-CN" altLang="en-US" sz="900" b="1" kern="0" dirty="0">
                <a:solidFill>
                  <a:prstClr val="black"/>
                </a:solidFill>
                <a:latin typeface="微软雅黑"/>
                <a:ea typeface="WenQuanYi Micro Hei" panose="020B0606030804020204"/>
              </a:rPr>
              <a:t>智能</a:t>
            </a:r>
            <a:endParaRPr lang="en-US" altLang="zh-CN" sz="900" b="1" kern="0" dirty="0">
              <a:solidFill>
                <a:prstClr val="black"/>
              </a:solidFill>
              <a:latin typeface="微软雅黑"/>
              <a:ea typeface="WenQuanYi Micro Hei" panose="020B0606030804020204"/>
            </a:endParaRPr>
          </a:p>
          <a:p>
            <a: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60000"/>
              <a:buFontTx/>
              <a:buNone/>
              <a:tabLst/>
              <a:defRPr/>
            </a:pPr>
            <a:r>
              <a:rPr lang="zh-CN" altLang="en-US" sz="900" b="1" kern="0" dirty="0">
                <a:solidFill>
                  <a:prstClr val="black"/>
                </a:solidFill>
                <a:latin typeface="微软雅黑"/>
                <a:ea typeface="WenQuanYi Micro Hei" panose="020B0606030804020204"/>
              </a:rPr>
              <a:t>感知</a:t>
            </a:r>
            <a:endParaRPr lang="en-US" altLang="zh-CN" sz="900" b="1" kern="0" dirty="0">
              <a:solidFill>
                <a:prstClr val="black"/>
              </a:solidFill>
              <a:latin typeface="微软雅黑"/>
              <a:ea typeface="WenQuanYi Micro Hei" panose="020B0606030804020204"/>
            </a:endParaRPr>
          </a:p>
        </p:txBody>
      </p:sp>
      <p:sp>
        <p:nvSpPr>
          <p:cNvPr id="230" name="Freeform 60">
            <a:extLst>
              <a:ext uri="{FF2B5EF4-FFF2-40B4-BE49-F238E27FC236}">
                <a16:creationId xmlns:a16="http://schemas.microsoft.com/office/drawing/2014/main" id="{EE5D1533-2745-4A4E-9A41-B6BD50AE858B}"/>
              </a:ext>
            </a:extLst>
          </p:cNvPr>
          <p:cNvSpPr>
            <a:spLocks/>
          </p:cNvSpPr>
          <p:nvPr/>
        </p:nvSpPr>
        <p:spPr bwMode="auto">
          <a:xfrm>
            <a:off x="336623" y="733425"/>
            <a:ext cx="4631628" cy="532579"/>
          </a:xfrm>
          <a:custGeom>
            <a:avLst/>
            <a:gdLst>
              <a:gd name="T0" fmla="*/ 2147483647 w 5034"/>
              <a:gd name="T1" fmla="*/ 0 h 1908"/>
              <a:gd name="T2" fmla="*/ 2147483647 w 5034"/>
              <a:gd name="T3" fmla="*/ 2147483647 h 1908"/>
              <a:gd name="T4" fmla="*/ 2147483647 w 5034"/>
              <a:gd name="T5" fmla="*/ 2147483647 h 1908"/>
              <a:gd name="T6" fmla="*/ 0 w 5034"/>
              <a:gd name="T7" fmla="*/ 2147483647 h 1908"/>
              <a:gd name="T8" fmla="*/ 2147483647 w 5034"/>
              <a:gd name="T9" fmla="*/ 2147483647 h 1908"/>
              <a:gd name="T10" fmla="*/ 2147483647 w 5034"/>
              <a:gd name="T11" fmla="*/ 2147483647 h 1908"/>
              <a:gd name="T12" fmla="*/ 2147483647 w 5034"/>
              <a:gd name="T13" fmla="*/ 2147483647 h 1908"/>
              <a:gd name="T14" fmla="*/ 2147483647 w 5034"/>
              <a:gd name="T15" fmla="*/ 0 h 190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5034"/>
              <a:gd name="T25" fmla="*/ 0 h 1908"/>
              <a:gd name="T26" fmla="*/ 5034 w 5034"/>
              <a:gd name="T27" fmla="*/ 1908 h 1908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5034" h="1908">
                <a:moveTo>
                  <a:pt x="2502" y="0"/>
                </a:moveTo>
                <a:lnTo>
                  <a:pt x="1465" y="383"/>
                </a:lnTo>
                <a:lnTo>
                  <a:pt x="1783" y="383"/>
                </a:lnTo>
                <a:lnTo>
                  <a:pt x="0" y="1908"/>
                </a:lnTo>
                <a:lnTo>
                  <a:pt x="5034" y="1908"/>
                </a:lnTo>
                <a:lnTo>
                  <a:pt x="3229" y="383"/>
                </a:lnTo>
                <a:lnTo>
                  <a:pt x="3613" y="395"/>
                </a:lnTo>
                <a:lnTo>
                  <a:pt x="2502" y="0"/>
                </a:lnTo>
                <a:close/>
              </a:path>
            </a:pathLst>
          </a:custGeom>
          <a:noFill/>
          <a:ln w="6350" cap="flat" cmpd="sng" algn="ctr">
            <a:gradFill flip="none" rotWithShape="1">
              <a:gsLst>
                <a:gs pos="0">
                  <a:srgbClr val="666666">
                    <a:lumMod val="60000"/>
                    <a:lumOff val="40000"/>
                    <a:alpha val="80000"/>
                  </a:srgbClr>
                </a:gs>
                <a:gs pos="100000">
                  <a:srgbClr val="666666">
                    <a:lumMod val="60000"/>
                    <a:lumOff val="40000"/>
                    <a:alpha val="40000"/>
                  </a:srgbClr>
                </a:gs>
              </a:gsLst>
              <a:lin ang="0" scaled="0"/>
              <a:tileRect/>
            </a:gra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0" tIns="0" rIns="0" bIns="0" anchor="ctr" anchorCtr="1"/>
          <a:lstStyle/>
          <a:p>
            <a:pPr marL="0" marR="0" lvl="0" indent="0" algn="ctr" defTabSz="91435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50" b="0" i="0" u="none" strike="noStrike" kern="0" cap="none" spc="0" normalizeH="0" baseline="0" noProof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Arial"/>
              <a:ea typeface="Microsoft YaHei UI"/>
              <a:sym typeface="Arial" panose="020B0604020202020204" pitchFamily="34" charset="0"/>
            </a:endParaRPr>
          </a:p>
        </p:txBody>
      </p:sp>
      <p:sp>
        <p:nvSpPr>
          <p:cNvPr id="231" name="文本框 230">
            <a:extLst>
              <a:ext uri="{FF2B5EF4-FFF2-40B4-BE49-F238E27FC236}">
                <a16:creationId xmlns:a16="http://schemas.microsoft.com/office/drawing/2014/main" id="{F40D9FC6-F04C-44A2-967F-AA174299A8B2}"/>
              </a:ext>
            </a:extLst>
          </p:cNvPr>
          <p:cNvSpPr txBox="1"/>
          <p:nvPr/>
        </p:nvSpPr>
        <p:spPr>
          <a:xfrm>
            <a:off x="1933318" y="885825"/>
            <a:ext cx="14610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100" b="1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Arial"/>
                <a:ea typeface="WenQuanYi Micro Hei" panose="020B0606030804020204"/>
                <a:sym typeface="Arial" panose="020B0604020202020204" pitchFamily="34" charset="0"/>
              </a:rPr>
              <a:t>集团智能化</a:t>
            </a:r>
          </a:p>
        </p:txBody>
      </p:sp>
      <p:sp>
        <p:nvSpPr>
          <p:cNvPr id="233" name="矩形 232">
            <a:extLst>
              <a:ext uri="{FF2B5EF4-FFF2-40B4-BE49-F238E27FC236}">
                <a16:creationId xmlns:a16="http://schemas.microsoft.com/office/drawing/2014/main" id="{CBC9A81C-28FB-407A-B21D-5F2199D4570F}"/>
              </a:ext>
            </a:extLst>
          </p:cNvPr>
          <p:cNvSpPr/>
          <p:nvPr/>
        </p:nvSpPr>
        <p:spPr>
          <a:xfrm>
            <a:off x="339192" y="1876425"/>
            <a:ext cx="4631624" cy="496237"/>
          </a:xfrm>
          <a:prstGeom prst="rect">
            <a:avLst/>
          </a:prstGeom>
          <a:noFill/>
          <a:ln w="6350" cap="flat" cmpd="sng" algn="ctr">
            <a:gradFill flip="none" rotWithShape="1">
              <a:gsLst>
                <a:gs pos="0">
                  <a:srgbClr val="666666">
                    <a:lumMod val="60000"/>
                    <a:lumOff val="40000"/>
                    <a:alpha val="80000"/>
                  </a:srgbClr>
                </a:gs>
                <a:gs pos="100000">
                  <a:srgbClr val="666666">
                    <a:lumMod val="60000"/>
                    <a:lumOff val="40000"/>
                    <a:alpha val="40000"/>
                  </a:srgbClr>
                </a:gs>
              </a:gsLst>
              <a:lin ang="0" scaled="0"/>
              <a:tileRect/>
            </a:gra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36000" tIns="72000" rIns="0" bIns="0" anchor="ctr" anchorCtr="1"/>
          <a:lstStyle/>
          <a:p>
            <a:pPr marL="0" marR="0" lvl="0" indent="0" algn="ctr" defTabSz="91435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0" cap="none" spc="0" normalizeH="0" baseline="0" noProof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Arial"/>
              <a:ea typeface="Microsoft YaHei UI"/>
              <a:sym typeface="Arial" panose="020B0604020202020204" pitchFamily="34" charset="0"/>
            </a:endParaRPr>
          </a:p>
        </p:txBody>
      </p:sp>
      <p:sp>
        <p:nvSpPr>
          <p:cNvPr id="234" name="矩形 233">
            <a:extLst>
              <a:ext uri="{FF2B5EF4-FFF2-40B4-BE49-F238E27FC236}">
                <a16:creationId xmlns:a16="http://schemas.microsoft.com/office/drawing/2014/main" id="{3BEA7595-F0FA-44EB-86BF-E96F8BF6AC2E}"/>
              </a:ext>
            </a:extLst>
          </p:cNvPr>
          <p:cNvSpPr/>
          <p:nvPr/>
        </p:nvSpPr>
        <p:spPr>
          <a:xfrm>
            <a:off x="336626" y="1329525"/>
            <a:ext cx="4631624" cy="478176"/>
          </a:xfrm>
          <a:prstGeom prst="rect">
            <a:avLst/>
          </a:prstGeom>
          <a:noFill/>
          <a:ln w="6350" cap="flat" cmpd="sng" algn="ctr">
            <a:gradFill flip="none" rotWithShape="1">
              <a:gsLst>
                <a:gs pos="0">
                  <a:srgbClr val="666666">
                    <a:lumMod val="60000"/>
                    <a:lumOff val="40000"/>
                    <a:alpha val="80000"/>
                  </a:srgbClr>
                </a:gs>
                <a:gs pos="100000">
                  <a:srgbClr val="666666">
                    <a:lumMod val="60000"/>
                    <a:lumOff val="40000"/>
                    <a:alpha val="40000"/>
                  </a:srgbClr>
                </a:gs>
              </a:gsLst>
              <a:lin ang="0" scaled="0"/>
              <a:tileRect/>
            </a:gra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36000" tIns="72000" rIns="0" bIns="0" anchor="ctr" anchorCtr="1"/>
          <a:lstStyle/>
          <a:p>
            <a:pPr marL="0" marR="0" lvl="0" indent="0" algn="ctr" defTabSz="91435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0" cap="none" spc="0" normalizeH="0" baseline="0" noProof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Arial"/>
              <a:ea typeface="Microsoft YaHei UI"/>
              <a:sym typeface="Arial" panose="020B0604020202020204" pitchFamily="34" charset="0"/>
            </a:endParaRPr>
          </a:p>
        </p:txBody>
      </p:sp>
      <p:sp>
        <p:nvSpPr>
          <p:cNvPr id="235" name="圆角矩形 21">
            <a:extLst>
              <a:ext uri="{FF2B5EF4-FFF2-40B4-BE49-F238E27FC236}">
                <a16:creationId xmlns:a16="http://schemas.microsoft.com/office/drawing/2014/main" id="{B490C0EE-B8B5-4918-9267-A29BD51B83A9}"/>
              </a:ext>
            </a:extLst>
          </p:cNvPr>
          <p:cNvSpPr/>
          <p:nvPr/>
        </p:nvSpPr>
        <p:spPr>
          <a:xfrm>
            <a:off x="382294" y="1396709"/>
            <a:ext cx="4541086" cy="393393"/>
          </a:xfrm>
          <a:prstGeom prst="roundRect">
            <a:avLst/>
          </a:prstGeom>
          <a:noFill/>
          <a:ln w="635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18712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Arial"/>
                <a:ea typeface="WenQuanYi Micro Hei" panose="020B0606030804020204"/>
                <a:cs typeface="+mn-ea"/>
                <a:sym typeface="Arial" panose="020B0604020202020204" pitchFamily="34" charset="0"/>
              </a:rPr>
              <a:t>赋能集团经营决策、风险控制，开放共享，集团运营效率提升</a:t>
            </a:r>
            <a:endParaRPr kumimoji="0" lang="en-US" altLang="zh-CN" sz="900" b="0" i="0" u="none" strike="noStrike" kern="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Arial"/>
              <a:ea typeface="WenQuanYi Micro Hei" panose="020B0606030804020204"/>
              <a:cs typeface="+mn-ea"/>
              <a:sym typeface="Arial" panose="020B0604020202020204" pitchFamily="34" charset="0"/>
            </a:endParaRPr>
          </a:p>
        </p:txBody>
      </p:sp>
      <p:sp>
        <p:nvSpPr>
          <p:cNvPr id="236" name="圆角矩形 15">
            <a:extLst>
              <a:ext uri="{FF2B5EF4-FFF2-40B4-BE49-F238E27FC236}">
                <a16:creationId xmlns:a16="http://schemas.microsoft.com/office/drawing/2014/main" id="{28F1CFC9-4B17-40B5-AF6A-15E529514393}"/>
              </a:ext>
            </a:extLst>
          </p:cNvPr>
          <p:cNvSpPr/>
          <p:nvPr/>
        </p:nvSpPr>
        <p:spPr>
          <a:xfrm>
            <a:off x="1149777" y="1938127"/>
            <a:ext cx="725437" cy="372832"/>
          </a:xfrm>
          <a:prstGeom prst="roundRect">
            <a:avLst/>
          </a:prstGeom>
          <a:solidFill>
            <a:srgbClr val="E6E6E6"/>
          </a:solidFill>
          <a:ln w="6350" cap="flat" cmpd="sng" algn="ctr">
            <a:gradFill flip="none" rotWithShape="1">
              <a:gsLst>
                <a:gs pos="0">
                  <a:srgbClr val="666666">
                    <a:lumMod val="60000"/>
                    <a:lumOff val="40000"/>
                    <a:alpha val="80000"/>
                  </a:srgbClr>
                </a:gs>
                <a:gs pos="100000">
                  <a:srgbClr val="666666">
                    <a:lumMod val="60000"/>
                    <a:lumOff val="40000"/>
                    <a:alpha val="40000"/>
                  </a:srgbClr>
                </a:gs>
              </a:gsLst>
              <a:lin ang="0" scaled="0"/>
              <a:tileRect/>
            </a:gra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square" lIns="0" tIns="0" rIns="0" bIns="0" anchor="ctr" anchorCtr="1"/>
          <a:lstStyle/>
          <a:p>
            <a:pPr marL="0" marR="0" lvl="0" indent="0" algn="ctr" defTabSz="914112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666666">
                    <a:lumMod val="50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  <a:sym typeface="Arial" panose="020B0604020202020204" pitchFamily="34" charset="0"/>
              </a:rPr>
              <a:t>数据驱动决策</a:t>
            </a:r>
            <a:endParaRPr kumimoji="0" lang="en-US" altLang="zh-CN" sz="700" b="0" i="0" u="none" strike="noStrike" kern="0" cap="none" spc="0" normalizeH="0" baseline="0" noProof="0" dirty="0">
              <a:ln>
                <a:noFill/>
              </a:ln>
              <a:solidFill>
                <a:srgbClr val="666666">
                  <a:lumMod val="50000"/>
                </a:srgbClr>
              </a:solidFill>
              <a:effectLst/>
              <a:uLnTx/>
              <a:uFillTx/>
              <a:latin typeface="微软雅黑" panose="020B0503020204020204" pitchFamily="34" charset="-122"/>
              <a:ea typeface="WenQuanYi Micro Hei" panose="020B0606030804020204"/>
              <a:sym typeface="Arial" panose="020B0604020202020204" pitchFamily="34" charset="0"/>
            </a:endParaRPr>
          </a:p>
        </p:txBody>
      </p:sp>
      <p:sp>
        <p:nvSpPr>
          <p:cNvPr id="237" name="圆角矩形 16">
            <a:extLst>
              <a:ext uri="{FF2B5EF4-FFF2-40B4-BE49-F238E27FC236}">
                <a16:creationId xmlns:a16="http://schemas.microsoft.com/office/drawing/2014/main" id="{68267545-8F01-4F9B-BD12-847AC9465F85}"/>
              </a:ext>
            </a:extLst>
          </p:cNvPr>
          <p:cNvSpPr/>
          <p:nvPr/>
        </p:nvSpPr>
        <p:spPr>
          <a:xfrm>
            <a:off x="1909342" y="1938127"/>
            <a:ext cx="725437" cy="372832"/>
          </a:xfrm>
          <a:prstGeom prst="roundRect">
            <a:avLst/>
          </a:prstGeom>
          <a:solidFill>
            <a:srgbClr val="E6E6E6"/>
          </a:solidFill>
          <a:ln w="6350" cap="flat" cmpd="sng" algn="ctr">
            <a:gradFill flip="none" rotWithShape="1">
              <a:gsLst>
                <a:gs pos="0">
                  <a:srgbClr val="666666">
                    <a:lumMod val="60000"/>
                    <a:lumOff val="40000"/>
                    <a:alpha val="80000"/>
                  </a:srgbClr>
                </a:gs>
                <a:gs pos="100000">
                  <a:srgbClr val="666666">
                    <a:lumMod val="60000"/>
                    <a:lumOff val="40000"/>
                    <a:alpha val="40000"/>
                  </a:srgbClr>
                </a:gs>
              </a:gsLst>
              <a:lin ang="0" scaled="0"/>
              <a:tileRect/>
            </a:gra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square" lIns="0" tIns="0" rIns="0" bIns="0" anchor="ctr" anchorCtr="1"/>
          <a:lstStyle/>
          <a:p>
            <a:pPr marL="0" marR="0" lvl="0" indent="0" algn="ctr" defTabSz="914112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666666">
                    <a:lumMod val="50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  <a:sym typeface="Arial" panose="020B0604020202020204" pitchFamily="34" charset="0"/>
              </a:rPr>
              <a:t>通用人工智能</a:t>
            </a:r>
            <a:endParaRPr kumimoji="0" lang="en-US" sz="700" b="0" i="0" u="none" strike="noStrike" kern="0" cap="none" spc="0" normalizeH="0" baseline="0" noProof="0" dirty="0">
              <a:ln>
                <a:noFill/>
              </a:ln>
              <a:solidFill>
                <a:srgbClr val="666666">
                  <a:lumMod val="50000"/>
                </a:srgbClr>
              </a:solidFill>
              <a:effectLst/>
              <a:uLnTx/>
              <a:uFillTx/>
              <a:latin typeface="微软雅黑" panose="020B0503020204020204" pitchFamily="34" charset="-122"/>
              <a:ea typeface="WenQuanYi Micro Hei" panose="020B0606030804020204"/>
              <a:sym typeface="Arial" panose="020B0604020202020204" pitchFamily="34" charset="0"/>
            </a:endParaRPr>
          </a:p>
        </p:txBody>
      </p:sp>
      <p:sp>
        <p:nvSpPr>
          <p:cNvPr id="238" name="圆角矩形 17">
            <a:extLst>
              <a:ext uri="{FF2B5EF4-FFF2-40B4-BE49-F238E27FC236}">
                <a16:creationId xmlns:a16="http://schemas.microsoft.com/office/drawing/2014/main" id="{DDD883BB-C60E-42D2-A8DC-F21122312B9D}"/>
              </a:ext>
            </a:extLst>
          </p:cNvPr>
          <p:cNvSpPr/>
          <p:nvPr/>
        </p:nvSpPr>
        <p:spPr>
          <a:xfrm>
            <a:off x="2668907" y="1938127"/>
            <a:ext cx="725437" cy="372832"/>
          </a:xfrm>
          <a:prstGeom prst="roundRect">
            <a:avLst/>
          </a:prstGeom>
          <a:solidFill>
            <a:srgbClr val="E6E6E6"/>
          </a:solidFill>
          <a:ln w="6350" cap="flat" cmpd="sng" algn="ctr">
            <a:gradFill flip="none" rotWithShape="1">
              <a:gsLst>
                <a:gs pos="0">
                  <a:srgbClr val="666666">
                    <a:lumMod val="60000"/>
                    <a:lumOff val="40000"/>
                    <a:alpha val="80000"/>
                  </a:srgbClr>
                </a:gs>
                <a:gs pos="100000">
                  <a:srgbClr val="666666">
                    <a:lumMod val="60000"/>
                    <a:lumOff val="40000"/>
                    <a:alpha val="40000"/>
                  </a:srgbClr>
                </a:gs>
              </a:gsLst>
              <a:lin ang="0" scaled="0"/>
              <a:tileRect/>
            </a:gra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square" lIns="0" tIns="0" rIns="0" bIns="0" anchor="ctr" anchorCtr="1"/>
          <a:lstStyle/>
          <a:p>
            <a:pPr marL="0" marR="0" lvl="0" indent="0" algn="ctr" defTabSz="914112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666666">
                    <a:lumMod val="50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  <a:sym typeface="Arial" panose="020B0604020202020204" pitchFamily="34" charset="0"/>
              </a:rPr>
              <a:t>安全立体防御</a:t>
            </a:r>
            <a:endParaRPr kumimoji="0" lang="en-US" sz="700" b="0" i="0" u="none" strike="noStrike" kern="0" cap="none" spc="0" normalizeH="0" baseline="0" noProof="0" dirty="0">
              <a:ln>
                <a:noFill/>
              </a:ln>
              <a:solidFill>
                <a:srgbClr val="666666">
                  <a:lumMod val="50000"/>
                </a:srgbClr>
              </a:solidFill>
              <a:effectLst/>
              <a:uLnTx/>
              <a:uFillTx/>
              <a:latin typeface="微软雅黑" panose="020B0503020204020204" pitchFamily="34" charset="-122"/>
              <a:ea typeface="WenQuanYi Micro Hei" panose="020B0606030804020204"/>
              <a:sym typeface="Arial" panose="020B0604020202020204" pitchFamily="34" charset="0"/>
            </a:endParaRPr>
          </a:p>
        </p:txBody>
      </p:sp>
      <p:sp>
        <p:nvSpPr>
          <p:cNvPr id="239" name="圆角矩形 18">
            <a:extLst>
              <a:ext uri="{FF2B5EF4-FFF2-40B4-BE49-F238E27FC236}">
                <a16:creationId xmlns:a16="http://schemas.microsoft.com/office/drawing/2014/main" id="{91FDB62B-2D28-4AA6-8D4D-85DEAEBAB26A}"/>
              </a:ext>
            </a:extLst>
          </p:cNvPr>
          <p:cNvSpPr/>
          <p:nvPr/>
        </p:nvSpPr>
        <p:spPr>
          <a:xfrm>
            <a:off x="3428473" y="1938127"/>
            <a:ext cx="725437" cy="372832"/>
          </a:xfrm>
          <a:prstGeom prst="roundRect">
            <a:avLst/>
          </a:prstGeom>
          <a:solidFill>
            <a:srgbClr val="E6E6E6"/>
          </a:solidFill>
          <a:ln w="6350" cap="flat" cmpd="sng" algn="ctr">
            <a:gradFill flip="none" rotWithShape="1">
              <a:gsLst>
                <a:gs pos="0">
                  <a:srgbClr val="666666">
                    <a:lumMod val="60000"/>
                    <a:lumOff val="40000"/>
                    <a:alpha val="80000"/>
                  </a:srgbClr>
                </a:gs>
                <a:gs pos="100000">
                  <a:srgbClr val="666666">
                    <a:lumMod val="60000"/>
                    <a:lumOff val="40000"/>
                    <a:alpha val="40000"/>
                  </a:srgbClr>
                </a:gs>
              </a:gsLst>
              <a:lin ang="0" scaled="0"/>
              <a:tileRect/>
            </a:gra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square" lIns="0" tIns="0" rIns="0" bIns="0" anchor="ctr" anchorCtr="1"/>
          <a:lstStyle/>
          <a:p>
            <a:pPr marL="0" marR="0" lvl="0" indent="0" algn="ctr" defTabSz="914112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666666">
                    <a:lumMod val="50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  <a:sym typeface="Arial" panose="020B0604020202020204" pitchFamily="34" charset="0"/>
              </a:rPr>
              <a:t>全栈自主创新</a:t>
            </a:r>
            <a:endParaRPr kumimoji="0" lang="en-US" sz="700" b="0" i="0" u="none" strike="noStrike" kern="0" cap="none" spc="0" normalizeH="0" baseline="0" noProof="0" dirty="0">
              <a:ln>
                <a:noFill/>
              </a:ln>
              <a:solidFill>
                <a:srgbClr val="666666">
                  <a:lumMod val="50000"/>
                </a:srgbClr>
              </a:solidFill>
              <a:effectLst/>
              <a:uLnTx/>
              <a:uFillTx/>
              <a:latin typeface="微软雅黑" panose="020B0503020204020204" pitchFamily="34" charset="-122"/>
              <a:ea typeface="WenQuanYi Micro Hei" panose="020B0606030804020204"/>
              <a:sym typeface="Arial" panose="020B0604020202020204" pitchFamily="34" charset="0"/>
            </a:endParaRPr>
          </a:p>
        </p:txBody>
      </p:sp>
      <p:sp>
        <p:nvSpPr>
          <p:cNvPr id="240" name="圆角矩形 19">
            <a:extLst>
              <a:ext uri="{FF2B5EF4-FFF2-40B4-BE49-F238E27FC236}">
                <a16:creationId xmlns:a16="http://schemas.microsoft.com/office/drawing/2014/main" id="{E6B28DC5-4C65-49B9-AE3A-67331C7C5257}"/>
              </a:ext>
            </a:extLst>
          </p:cNvPr>
          <p:cNvSpPr/>
          <p:nvPr/>
        </p:nvSpPr>
        <p:spPr>
          <a:xfrm>
            <a:off x="4188039" y="1938127"/>
            <a:ext cx="725437" cy="372832"/>
          </a:xfrm>
          <a:prstGeom prst="roundRect">
            <a:avLst/>
          </a:prstGeom>
          <a:solidFill>
            <a:srgbClr val="E6E6E6"/>
          </a:solidFill>
          <a:ln w="6350" cap="flat" cmpd="sng" algn="ctr">
            <a:gradFill flip="none" rotWithShape="1">
              <a:gsLst>
                <a:gs pos="0">
                  <a:srgbClr val="666666">
                    <a:lumMod val="60000"/>
                    <a:lumOff val="40000"/>
                    <a:alpha val="80000"/>
                  </a:srgbClr>
                </a:gs>
                <a:gs pos="100000">
                  <a:srgbClr val="666666">
                    <a:lumMod val="60000"/>
                    <a:lumOff val="40000"/>
                    <a:alpha val="40000"/>
                  </a:srgbClr>
                </a:gs>
              </a:gsLst>
              <a:lin ang="0" scaled="0"/>
              <a:tileRect/>
            </a:gra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square" lIns="0" tIns="0" rIns="0" bIns="0" anchor="ctr" anchorCtr="1"/>
          <a:lstStyle/>
          <a:p>
            <a:pPr marL="0" marR="0" lvl="0" indent="0" algn="ctr" defTabSz="914112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666666">
                    <a:lumMod val="50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WenQuanYi Micro Hei" panose="020B0606030804020204"/>
                <a:sym typeface="Arial" panose="020B0604020202020204" pitchFamily="34" charset="0"/>
              </a:rPr>
              <a:t>双活容灾能力</a:t>
            </a:r>
            <a:endParaRPr kumimoji="0" lang="en-US" sz="700" b="0" i="0" u="none" strike="noStrike" kern="0" cap="none" spc="0" normalizeH="0" baseline="0" noProof="0" dirty="0">
              <a:ln>
                <a:noFill/>
              </a:ln>
              <a:solidFill>
                <a:srgbClr val="666666">
                  <a:lumMod val="50000"/>
                </a:srgbClr>
              </a:solidFill>
              <a:effectLst/>
              <a:uLnTx/>
              <a:uFillTx/>
              <a:latin typeface="微软雅黑" panose="020B0503020204020204" pitchFamily="34" charset="-122"/>
              <a:ea typeface="WenQuanYi Micro Hei" panose="020B0606030804020204"/>
              <a:sym typeface="Arial" panose="020B0604020202020204" pitchFamily="34" charset="0"/>
            </a:endParaRPr>
          </a:p>
        </p:txBody>
      </p:sp>
      <p:sp>
        <p:nvSpPr>
          <p:cNvPr id="241" name="圆角矩形 20">
            <a:extLst>
              <a:ext uri="{FF2B5EF4-FFF2-40B4-BE49-F238E27FC236}">
                <a16:creationId xmlns:a16="http://schemas.microsoft.com/office/drawing/2014/main" id="{37118C71-5519-40FB-88AD-9787B05B8D8F}"/>
              </a:ext>
            </a:extLst>
          </p:cNvPr>
          <p:cNvSpPr/>
          <p:nvPr/>
        </p:nvSpPr>
        <p:spPr>
          <a:xfrm>
            <a:off x="390211" y="1938127"/>
            <a:ext cx="725437" cy="372832"/>
          </a:xfrm>
          <a:prstGeom prst="roundRect">
            <a:avLst/>
          </a:prstGeom>
          <a:solidFill>
            <a:srgbClr val="E6E6E6"/>
          </a:solidFill>
          <a:ln w="6350" cap="flat" cmpd="sng" algn="ctr">
            <a:gradFill flip="none" rotWithShape="1">
              <a:gsLst>
                <a:gs pos="0">
                  <a:srgbClr val="666666">
                    <a:lumMod val="60000"/>
                    <a:lumOff val="40000"/>
                    <a:alpha val="80000"/>
                  </a:srgbClr>
                </a:gs>
                <a:gs pos="100000">
                  <a:srgbClr val="666666">
                    <a:lumMod val="60000"/>
                    <a:lumOff val="40000"/>
                    <a:alpha val="40000"/>
                  </a:srgbClr>
                </a:gs>
              </a:gsLst>
              <a:lin ang="0" scaled="0"/>
              <a:tileRect/>
            </a:gra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square" lIns="0" tIns="0" rIns="0" bIns="0" anchor="ctr" anchorCtr="1"/>
          <a:lstStyle/>
          <a:p>
            <a:pPr marL="0" marR="0" lvl="0" indent="0" algn="ctr" defTabSz="914112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700" kern="0" dirty="0">
                <a:solidFill>
                  <a:srgbClr val="1D1D1A"/>
                </a:solidFill>
                <a:latin typeface="Arial"/>
                <a:ea typeface="WenQuanYi Micro Hei" panose="020B0606030804020204"/>
                <a:cs typeface="+mn-ea"/>
                <a:sym typeface="Arial" panose="020B0604020202020204" pitchFamily="34" charset="0"/>
              </a:rPr>
              <a:t>一体化</a:t>
            </a:r>
            <a:r>
              <a:rPr kumimoji="0" lang="zh-CN" alt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666666">
                    <a:lumMod val="50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Microsoft YaHei UI"/>
                <a:sym typeface="Arial" panose="020B0604020202020204" pitchFamily="34" charset="0"/>
              </a:rPr>
              <a:t>集团云</a:t>
            </a:r>
            <a:endParaRPr kumimoji="0" lang="en-US" sz="700" b="0" i="0" u="none" strike="noStrike" kern="0" cap="none" spc="0" normalizeH="0" baseline="0" noProof="0" dirty="0">
              <a:ln>
                <a:noFill/>
              </a:ln>
              <a:solidFill>
                <a:srgbClr val="666666">
                  <a:lumMod val="50000"/>
                </a:srgbClr>
              </a:solidFill>
              <a:effectLst/>
              <a:uLnTx/>
              <a:uFillTx/>
              <a:latin typeface="微软雅黑" panose="020B0503020204020204" pitchFamily="34" charset="-122"/>
              <a:ea typeface="Microsoft YaHei UI"/>
              <a:sym typeface="Arial" panose="020B0604020202020204" pitchFamily="34" charset="0"/>
            </a:endParaRPr>
          </a:p>
        </p:txBody>
      </p:sp>
      <p:sp>
        <p:nvSpPr>
          <p:cNvPr id="242" name="圆角矩形 254">
            <a:extLst>
              <a:ext uri="{FF2B5EF4-FFF2-40B4-BE49-F238E27FC236}">
                <a16:creationId xmlns:a16="http://schemas.microsoft.com/office/drawing/2014/main" id="{F47C30DB-B68F-43E4-A07E-A1C946717A5B}"/>
              </a:ext>
            </a:extLst>
          </p:cNvPr>
          <p:cNvSpPr/>
          <p:nvPr/>
        </p:nvSpPr>
        <p:spPr>
          <a:xfrm>
            <a:off x="378163" y="4534190"/>
            <a:ext cx="4051448" cy="645778"/>
          </a:xfrm>
          <a:prstGeom prst="rect">
            <a:avLst/>
          </a:prstGeom>
          <a:noFill/>
          <a:ln w="6350" cap="flat" cmpd="sng" algn="ctr">
            <a:solidFill>
              <a:sysClr val="window" lastClr="FFFFFF">
                <a:lumMod val="60000"/>
                <a:lumOff val="40000"/>
              </a:sysClr>
            </a:solidFill>
            <a:prstDash val="solid"/>
          </a:ln>
          <a:effectLst/>
        </p:spPr>
        <p:txBody>
          <a:bodyPr anchor="ctr"/>
          <a:lstStyle/>
          <a:p>
            <a: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60000"/>
              <a:buFontTx/>
              <a:buNone/>
              <a:tabLst/>
              <a:defRPr/>
            </a:pPr>
            <a:r>
              <a:rPr lang="zh-CN" altLang="en-US" sz="900" b="1" kern="0" dirty="0">
                <a:solidFill>
                  <a:prstClr val="black"/>
                </a:solidFill>
                <a:latin typeface="微软雅黑"/>
                <a:ea typeface="WenQuanYi Micro Hei" panose="020B0606030804020204"/>
              </a:rPr>
              <a:t>智能</a:t>
            </a:r>
            <a:endParaRPr lang="en-US" altLang="zh-CN" sz="900" b="1" kern="0" dirty="0">
              <a:solidFill>
                <a:prstClr val="black"/>
              </a:solidFill>
              <a:latin typeface="微软雅黑"/>
              <a:ea typeface="WenQuanYi Micro Hei" panose="020B0606030804020204"/>
            </a:endParaRPr>
          </a:p>
          <a:p>
            <a: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60000"/>
              <a:buFontTx/>
              <a:buNone/>
              <a:tabLst/>
              <a:defRPr/>
            </a:pPr>
            <a:r>
              <a:rPr lang="zh-CN" altLang="en-US" sz="900" b="1" kern="0" dirty="0">
                <a:solidFill>
                  <a:prstClr val="black"/>
                </a:solidFill>
                <a:latin typeface="微软雅黑"/>
                <a:ea typeface="WenQuanYi Micro Hei" panose="020B0606030804020204"/>
              </a:rPr>
              <a:t>底座</a:t>
            </a:r>
            <a:endParaRPr lang="en-US" altLang="zh-CN" sz="900" b="1" kern="0" dirty="0">
              <a:solidFill>
                <a:prstClr val="black"/>
              </a:solidFill>
              <a:latin typeface="微软雅黑"/>
              <a:ea typeface="WenQuanYi Micro Hei" panose="020B0606030804020204"/>
            </a:endParaRPr>
          </a:p>
        </p:txBody>
      </p:sp>
      <p:sp>
        <p:nvSpPr>
          <p:cNvPr id="243" name="圆角矩形 254">
            <a:extLst>
              <a:ext uri="{FF2B5EF4-FFF2-40B4-BE49-F238E27FC236}">
                <a16:creationId xmlns:a16="http://schemas.microsoft.com/office/drawing/2014/main" id="{0F8AACA8-CDD8-44E3-83B8-0918F076FE1B}"/>
              </a:ext>
            </a:extLst>
          </p:cNvPr>
          <p:cNvSpPr/>
          <p:nvPr/>
        </p:nvSpPr>
        <p:spPr>
          <a:xfrm>
            <a:off x="378162" y="5299470"/>
            <a:ext cx="440629" cy="410475"/>
          </a:xfrm>
          <a:prstGeom prst="rect">
            <a:avLst/>
          </a:prstGeom>
          <a:noFill/>
          <a:ln w="6350" cap="flat" cmpd="sng" algn="ctr">
            <a:solidFill>
              <a:sysClr val="window" lastClr="FFFFFF">
                <a:lumMod val="60000"/>
                <a:lumOff val="40000"/>
              </a:sysClr>
            </a:solidFill>
            <a:prstDash val="solid"/>
          </a:ln>
          <a:effectLst/>
        </p:spPr>
        <p:txBody>
          <a:bodyPr anchor="ctr"/>
          <a:lstStyle/>
          <a:p>
            <a:pPr>
              <a:buClr>
                <a:srgbClr val="FFFFFF"/>
              </a:buClr>
              <a:buSzPct val="60000"/>
              <a:defRPr/>
            </a:pPr>
            <a:r>
              <a:rPr lang="zh-CN" altLang="en-US" sz="900" b="1" kern="0" dirty="0">
                <a:solidFill>
                  <a:prstClr val="black"/>
                </a:solidFill>
                <a:latin typeface="微软雅黑"/>
                <a:ea typeface="WenQuanYi Micro Hei" panose="020B0606030804020204"/>
              </a:rPr>
              <a:t>智能</a:t>
            </a:r>
            <a:endParaRPr lang="en-US" altLang="zh-CN" sz="900" b="1" kern="0" dirty="0">
              <a:solidFill>
                <a:prstClr val="black"/>
              </a:solidFill>
              <a:latin typeface="微软雅黑"/>
              <a:ea typeface="WenQuanYi Micro Hei" panose="020B0606030804020204"/>
            </a:endParaRPr>
          </a:p>
          <a:p>
            <a:pPr>
              <a:buClr>
                <a:srgbClr val="FFFFFF"/>
              </a:buClr>
              <a:buSzPct val="60000"/>
              <a:defRPr/>
            </a:pPr>
            <a:r>
              <a:rPr lang="zh-CN" altLang="en-US" sz="900" b="1" kern="0" dirty="0">
                <a:solidFill>
                  <a:prstClr val="black"/>
                </a:solidFill>
                <a:latin typeface="微软雅黑"/>
                <a:ea typeface="WenQuanYi Micro Hei" panose="020B0606030804020204"/>
              </a:rPr>
              <a:t>联接</a:t>
            </a:r>
            <a:endParaRPr lang="en-US" altLang="zh-CN" sz="900" b="1" kern="0" dirty="0">
              <a:solidFill>
                <a:prstClr val="black"/>
              </a:solidFill>
              <a:latin typeface="微软雅黑"/>
              <a:ea typeface="WenQuanYi Micro Hei" panose="020B0606030804020204"/>
            </a:endParaRPr>
          </a:p>
        </p:txBody>
      </p:sp>
      <p:sp>
        <p:nvSpPr>
          <p:cNvPr id="244" name="圆角矩形 254">
            <a:extLst>
              <a:ext uri="{FF2B5EF4-FFF2-40B4-BE49-F238E27FC236}">
                <a16:creationId xmlns:a16="http://schemas.microsoft.com/office/drawing/2014/main" id="{750D1CDD-1B84-4F13-A68D-6B2B78E27F49}"/>
              </a:ext>
            </a:extLst>
          </p:cNvPr>
          <p:cNvSpPr/>
          <p:nvPr/>
        </p:nvSpPr>
        <p:spPr>
          <a:xfrm>
            <a:off x="378163" y="3290884"/>
            <a:ext cx="4051448" cy="1103485"/>
          </a:xfrm>
          <a:prstGeom prst="rect">
            <a:avLst/>
          </a:prstGeom>
          <a:noFill/>
          <a:ln w="6350" cap="flat" cmpd="sng" algn="ctr">
            <a:solidFill>
              <a:sysClr val="window" lastClr="FFFFFF">
                <a:lumMod val="60000"/>
                <a:lumOff val="40000"/>
              </a:sysClr>
            </a:solidFill>
            <a:prstDash val="solid"/>
          </a:ln>
          <a:effectLst/>
        </p:spPr>
        <p:txBody>
          <a:bodyPr anchor="ctr"/>
          <a:lstStyle/>
          <a:p>
            <a:pPr>
              <a:buClr>
                <a:srgbClr val="FFFFFF"/>
              </a:buClr>
              <a:buSzPct val="60000"/>
              <a:defRPr/>
            </a:pPr>
            <a:r>
              <a:rPr lang="zh-CN" altLang="en-US" sz="900" b="1" kern="0" dirty="0">
                <a:solidFill>
                  <a:prstClr val="black"/>
                </a:solidFill>
                <a:latin typeface="微软雅黑"/>
                <a:ea typeface="WenQuanYi Micro Hei" panose="020B0606030804020204"/>
              </a:rPr>
              <a:t>智能</a:t>
            </a:r>
            <a:endParaRPr lang="en-US" altLang="zh-CN" sz="900" b="1" kern="0" dirty="0">
              <a:solidFill>
                <a:prstClr val="black"/>
              </a:solidFill>
              <a:latin typeface="微软雅黑"/>
              <a:ea typeface="WenQuanYi Micro Hei" panose="020B0606030804020204"/>
            </a:endParaRPr>
          </a:p>
          <a:p>
            <a:pPr>
              <a:buClr>
                <a:srgbClr val="FFFFFF"/>
              </a:buClr>
              <a:buSzPct val="60000"/>
              <a:defRPr/>
            </a:pPr>
            <a:r>
              <a:rPr lang="zh-CN" altLang="en-US" sz="900" b="1" kern="0" dirty="0">
                <a:solidFill>
                  <a:prstClr val="black"/>
                </a:solidFill>
                <a:latin typeface="微软雅黑"/>
                <a:ea typeface="WenQuanYi Micro Hei" panose="020B0606030804020204"/>
              </a:rPr>
              <a:t>平台</a:t>
            </a:r>
            <a:endParaRPr lang="en-US" altLang="zh-CN" sz="900" b="1" kern="0" dirty="0">
              <a:solidFill>
                <a:prstClr val="black"/>
              </a:solidFill>
              <a:latin typeface="微软雅黑"/>
              <a:ea typeface="WenQuanYi Micro Hei" panose="020B0606030804020204"/>
            </a:endParaRPr>
          </a:p>
        </p:txBody>
      </p:sp>
      <p:sp>
        <p:nvSpPr>
          <p:cNvPr id="245" name="圆角矩形 254">
            <a:extLst>
              <a:ext uri="{FF2B5EF4-FFF2-40B4-BE49-F238E27FC236}">
                <a16:creationId xmlns:a16="http://schemas.microsoft.com/office/drawing/2014/main" id="{63C017A1-6C31-4C70-B29B-C87BD5E24590}"/>
              </a:ext>
            </a:extLst>
          </p:cNvPr>
          <p:cNvSpPr/>
          <p:nvPr/>
        </p:nvSpPr>
        <p:spPr>
          <a:xfrm>
            <a:off x="378163" y="2435277"/>
            <a:ext cx="4586754" cy="785782"/>
          </a:xfrm>
          <a:prstGeom prst="rect">
            <a:avLst/>
          </a:prstGeom>
          <a:noFill/>
          <a:ln w="6350" cap="flat" cmpd="sng" algn="ctr">
            <a:solidFill>
              <a:sysClr val="window" lastClr="FFFFFF">
                <a:lumMod val="60000"/>
                <a:lumOff val="40000"/>
              </a:sys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60000"/>
              <a:buFontTx/>
              <a:buNone/>
              <a:tabLst/>
              <a:defRPr/>
            </a:pPr>
            <a:r>
              <a:rPr kumimoji="0" lang="zh-CN" altLang="en-US" sz="9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/>
                <a:ea typeface="WenQuanYi Micro Hei" panose="020B0606030804020204"/>
              </a:rPr>
              <a:t>智能</a:t>
            </a:r>
            <a:endParaRPr kumimoji="0" lang="en-US" altLang="zh-CN" sz="9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/>
              <a:ea typeface="WenQuanYi Micro Hei" panose="020B0606030804020204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60000"/>
              <a:buFontTx/>
              <a:buNone/>
              <a:tabLst/>
              <a:defRPr/>
            </a:pPr>
            <a:r>
              <a:rPr kumimoji="0" lang="zh-CN" altLang="en-US" sz="9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/>
                <a:ea typeface="WenQuanYi Micro Hei" panose="020B0606030804020204"/>
              </a:rPr>
              <a:t>应用</a:t>
            </a:r>
            <a:endParaRPr kumimoji="0" lang="en-US" altLang="zh-CN" sz="9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/>
              <a:ea typeface="WenQuanYi Micro Hei" panose="020B0606030804020204"/>
            </a:endParaRPr>
          </a:p>
        </p:txBody>
      </p:sp>
      <p:sp>
        <p:nvSpPr>
          <p:cNvPr id="246" name="矩形 245">
            <a:extLst>
              <a:ext uri="{FF2B5EF4-FFF2-40B4-BE49-F238E27FC236}">
                <a16:creationId xmlns:a16="http://schemas.microsoft.com/office/drawing/2014/main" id="{7865174E-3598-40EB-B51C-499B6356D16C}"/>
              </a:ext>
            </a:extLst>
          </p:cNvPr>
          <p:cNvSpPr/>
          <p:nvPr/>
        </p:nvSpPr>
        <p:spPr>
          <a:xfrm>
            <a:off x="1610814" y="2638425"/>
            <a:ext cx="647686" cy="338554"/>
          </a:xfrm>
          <a:prstGeom prst="rect">
            <a:avLst/>
          </a:prstGeom>
          <a:solidFill>
            <a:srgbClr val="E6E6E6"/>
          </a:solidFill>
          <a:ln w="3175" cap="flat" cmpd="sng" algn="ctr">
            <a:solidFill>
              <a:sysClr val="window" lastClr="FFFFFF">
                <a:lumMod val="60000"/>
                <a:lumOff val="40000"/>
              </a:sysClr>
            </a:solidFill>
            <a:prstDash val="dashDot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70692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微软雅黑"/>
                <a:ea typeface="WenQuanYi Micro Hei" panose="020B0606030804020204"/>
              </a:rPr>
              <a:t>研发体系</a:t>
            </a:r>
            <a:endParaRPr kumimoji="0" lang="en-US" altLang="zh-CN" sz="800" b="1" i="0" u="none" strike="noStrike" kern="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微软雅黑"/>
              <a:ea typeface="WenQuanYi Micro Hei" panose="020B0606030804020204"/>
            </a:endParaRPr>
          </a:p>
          <a:p>
            <a:pPr marL="0" marR="0" lvl="0" indent="0" algn="ctr" defTabSz="70692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700" b="0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微软雅黑"/>
                <a:ea typeface="WenQuanYi Micro Hei" panose="020B0606030804020204"/>
              </a:rPr>
              <a:t>PDM</a:t>
            </a:r>
          </a:p>
          <a:p>
            <a:pPr marL="0" marR="0" lvl="0" indent="0" algn="ctr" defTabSz="70692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700" b="0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微软雅黑"/>
                <a:ea typeface="WenQuanYi Micro Hei" panose="020B0606030804020204"/>
              </a:rPr>
              <a:t>LIMS</a:t>
            </a:r>
            <a:endParaRPr kumimoji="0" lang="zh-CN" altLang="en-US" sz="700" b="0" i="0" u="none" strike="noStrike" kern="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微软雅黑"/>
              <a:ea typeface="WenQuanYi Micro Hei" panose="020B0606030804020204"/>
            </a:endParaRPr>
          </a:p>
        </p:txBody>
      </p:sp>
      <p:sp>
        <p:nvSpPr>
          <p:cNvPr id="247" name="矩形 246">
            <a:extLst>
              <a:ext uri="{FF2B5EF4-FFF2-40B4-BE49-F238E27FC236}">
                <a16:creationId xmlns:a16="http://schemas.microsoft.com/office/drawing/2014/main" id="{78FFC45E-FEF7-40C8-86E6-DFCF81E9204D}"/>
              </a:ext>
            </a:extLst>
          </p:cNvPr>
          <p:cNvSpPr/>
          <p:nvPr/>
        </p:nvSpPr>
        <p:spPr>
          <a:xfrm>
            <a:off x="785776" y="2640166"/>
            <a:ext cx="647687" cy="569387"/>
          </a:xfrm>
          <a:prstGeom prst="rect">
            <a:avLst/>
          </a:prstGeom>
          <a:solidFill>
            <a:srgbClr val="E6E6E6"/>
          </a:solidFill>
          <a:ln w="3175" cap="flat" cmpd="sng" algn="ctr">
            <a:solidFill>
              <a:sysClr val="window" lastClr="FFFFFF">
                <a:lumMod val="60000"/>
                <a:lumOff val="40000"/>
              </a:sysClr>
            </a:solidFill>
            <a:prstDash val="dashDot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70692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微软雅黑"/>
                <a:ea typeface="WenQuanYi Micro Hei" panose="020B0606030804020204"/>
              </a:rPr>
              <a:t>办公体系</a:t>
            </a:r>
            <a:endParaRPr kumimoji="0" lang="en-US" altLang="zh-CN" sz="800" b="1" i="0" u="none" strike="noStrike" kern="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微软雅黑"/>
              <a:ea typeface="WenQuanYi Micro Hei" panose="020B0606030804020204"/>
            </a:endParaRPr>
          </a:p>
          <a:p>
            <a:pPr marL="0" marR="0" lvl="0" indent="0" algn="ctr" defTabSz="70692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700" b="0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微软雅黑"/>
                <a:ea typeface="WenQuanYi Micro Hei" panose="020B0606030804020204"/>
              </a:rPr>
              <a:t>OA</a:t>
            </a:r>
          </a:p>
          <a:p>
            <a:pPr marL="0" marR="0" lvl="0" indent="0" algn="ctr" defTabSz="70692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微软雅黑"/>
                <a:ea typeface="WenQuanYi Micro Hei" panose="020B0606030804020204"/>
              </a:rPr>
              <a:t>差旅</a:t>
            </a:r>
            <a:endParaRPr kumimoji="0" lang="en-US" altLang="zh-CN" sz="700" b="0" i="0" u="none" strike="noStrike" kern="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微软雅黑"/>
              <a:ea typeface="WenQuanYi Micro Hei" panose="020B0606030804020204"/>
            </a:endParaRPr>
          </a:p>
          <a:p>
            <a:pPr marL="0" marR="0" lvl="0" indent="0" algn="ctr" defTabSz="70692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微软雅黑"/>
                <a:ea typeface="WenQuanYi Micro Hei" panose="020B0606030804020204"/>
              </a:rPr>
              <a:t>培训</a:t>
            </a:r>
            <a:endParaRPr kumimoji="0" lang="en-US" altLang="zh-CN" sz="700" b="0" i="0" u="none" strike="noStrike" kern="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微软雅黑"/>
              <a:ea typeface="WenQuanYi Micro Hei" panose="020B0606030804020204"/>
            </a:endParaRPr>
          </a:p>
          <a:p>
            <a:pPr marL="0" marR="0" lvl="0" indent="0" algn="ctr" defTabSz="70692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微软雅黑"/>
                <a:ea typeface="WenQuanYi Micro Hei" panose="020B0606030804020204"/>
              </a:rPr>
              <a:t>会议</a:t>
            </a:r>
            <a:endParaRPr kumimoji="0" lang="en-US" altLang="zh-CN" sz="700" b="0" i="0" u="none" strike="noStrike" kern="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微软雅黑"/>
              <a:ea typeface="WenQuanYi Micro Hei" panose="020B0606030804020204"/>
            </a:endParaRPr>
          </a:p>
        </p:txBody>
      </p:sp>
      <p:sp>
        <p:nvSpPr>
          <p:cNvPr id="248" name="矩形 247">
            <a:extLst>
              <a:ext uri="{FF2B5EF4-FFF2-40B4-BE49-F238E27FC236}">
                <a16:creationId xmlns:a16="http://schemas.microsoft.com/office/drawing/2014/main" id="{A759820B-8741-4D6B-BA21-2FE00E7B400A}"/>
              </a:ext>
            </a:extLst>
          </p:cNvPr>
          <p:cNvSpPr/>
          <p:nvPr/>
        </p:nvSpPr>
        <p:spPr>
          <a:xfrm>
            <a:off x="3247200" y="2632471"/>
            <a:ext cx="752110" cy="569387"/>
          </a:xfrm>
          <a:prstGeom prst="rect">
            <a:avLst/>
          </a:prstGeom>
          <a:solidFill>
            <a:srgbClr val="E6E6E6"/>
          </a:solidFill>
          <a:ln w="3175" cap="flat" cmpd="sng" algn="ctr">
            <a:solidFill>
              <a:sysClr val="window" lastClr="FFFFFF">
                <a:lumMod val="60000"/>
                <a:lumOff val="40000"/>
              </a:sysClr>
            </a:solidFill>
            <a:prstDash val="dashDot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70692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微软雅黑"/>
                <a:ea typeface="WenQuanYi Micro Hei" panose="020B0606030804020204"/>
              </a:rPr>
              <a:t>经营体系</a:t>
            </a:r>
            <a:endParaRPr kumimoji="0" lang="en-US" altLang="zh-CN" sz="800" b="1" i="0" u="none" strike="noStrike" kern="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微软雅黑"/>
              <a:ea typeface="WenQuanYi Micro Hei" panose="020B0606030804020204"/>
            </a:endParaRPr>
          </a:p>
          <a:p>
            <a:pPr marL="0" marR="0" lvl="0" indent="0" algn="ctr" defTabSz="70692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微软雅黑"/>
                <a:ea typeface="WenQuanYi Micro Hei" panose="020B0606030804020204"/>
              </a:rPr>
              <a:t>数字化运营</a:t>
            </a:r>
            <a:endParaRPr kumimoji="0" lang="en-US" altLang="zh-CN" sz="700" b="0" i="0" u="none" strike="noStrike" kern="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微软雅黑"/>
              <a:ea typeface="WenQuanYi Micro Hei" panose="020B0606030804020204"/>
            </a:endParaRPr>
          </a:p>
          <a:p>
            <a:pPr marL="0" marR="0" lvl="0" indent="0" algn="ctr" defTabSz="70692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700" b="0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微软雅黑"/>
                <a:ea typeface="WenQuanYi Micro Hei" panose="020B0606030804020204"/>
              </a:rPr>
              <a:t>CRM</a:t>
            </a:r>
          </a:p>
          <a:p>
            <a:pPr marL="0" marR="0" lvl="0" indent="0" algn="ctr" defTabSz="70692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微软雅黑"/>
                <a:ea typeface="WenQuanYi Micro Hei" panose="020B0606030804020204"/>
              </a:rPr>
              <a:t>营销系统</a:t>
            </a:r>
            <a:endParaRPr kumimoji="0" lang="en-US" altLang="zh-CN" sz="700" b="0" i="0" u="none" strike="noStrike" kern="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微软雅黑"/>
              <a:ea typeface="WenQuanYi Micro Hei" panose="020B0606030804020204"/>
            </a:endParaRPr>
          </a:p>
          <a:p>
            <a:pPr marL="0" marR="0" lvl="0" indent="0" algn="ctr" defTabSz="70692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微软雅黑"/>
                <a:ea typeface="WenQuanYi Micro Hei" panose="020B0606030804020204"/>
              </a:rPr>
              <a:t>财务 </a:t>
            </a:r>
            <a:r>
              <a:rPr kumimoji="0" lang="en-US" altLang="zh-CN" sz="700" b="0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微软雅黑"/>
                <a:ea typeface="WenQuanYi Micro Hei" panose="020B0606030804020204"/>
              </a:rPr>
              <a:t>HR </a:t>
            </a:r>
            <a:r>
              <a:rPr kumimoji="0" lang="zh-CN" alt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微软雅黑"/>
                <a:ea typeface="WenQuanYi Micro Hei" panose="020B0606030804020204"/>
              </a:rPr>
              <a:t>园区</a:t>
            </a:r>
            <a:endParaRPr kumimoji="0" lang="en-US" altLang="zh-CN" sz="700" b="0" i="0" u="none" strike="noStrike" kern="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微软雅黑"/>
              <a:ea typeface="WenQuanYi Micro Hei" panose="020B0606030804020204"/>
            </a:endParaRPr>
          </a:p>
        </p:txBody>
      </p:sp>
      <p:sp>
        <p:nvSpPr>
          <p:cNvPr id="249" name="矩形 248">
            <a:extLst>
              <a:ext uri="{FF2B5EF4-FFF2-40B4-BE49-F238E27FC236}">
                <a16:creationId xmlns:a16="http://schemas.microsoft.com/office/drawing/2014/main" id="{E096F053-1C91-4EC8-B968-8214C0097022}"/>
              </a:ext>
            </a:extLst>
          </p:cNvPr>
          <p:cNvSpPr/>
          <p:nvPr/>
        </p:nvSpPr>
        <p:spPr>
          <a:xfrm>
            <a:off x="2435851" y="2647860"/>
            <a:ext cx="633998" cy="553998"/>
          </a:xfrm>
          <a:prstGeom prst="rect">
            <a:avLst/>
          </a:prstGeom>
          <a:solidFill>
            <a:srgbClr val="E6E6E6"/>
          </a:solidFill>
          <a:ln w="3175" cap="flat" cmpd="sng" algn="ctr">
            <a:solidFill>
              <a:sysClr val="window" lastClr="FFFFFF">
                <a:lumMod val="60000"/>
                <a:lumOff val="40000"/>
              </a:sysClr>
            </a:solidFill>
            <a:prstDash val="dashDot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70692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微软雅黑"/>
                <a:ea typeface="WenQuanYi Micro Hei" panose="020B0606030804020204"/>
              </a:rPr>
              <a:t>生产体系</a:t>
            </a:r>
            <a:endParaRPr kumimoji="0" lang="en-US" altLang="zh-CN" sz="800" b="1" i="0" u="none" strike="noStrike" kern="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微软雅黑"/>
              <a:ea typeface="WenQuanYi Micro Hei" panose="020B0606030804020204"/>
            </a:endParaRPr>
          </a:p>
          <a:p>
            <a:pPr marL="0" marR="0" lvl="0" indent="0" algn="ctr" defTabSz="70692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700" b="0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微软雅黑"/>
                <a:ea typeface="WenQuanYi Micro Hei" panose="020B0606030804020204"/>
              </a:rPr>
              <a:t>MES</a:t>
            </a:r>
          </a:p>
          <a:p>
            <a:pPr marL="0" marR="0" lvl="0" indent="0" algn="ctr" defTabSz="70692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700" b="0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微软雅黑"/>
                <a:ea typeface="WenQuanYi Micro Hei" panose="020B0606030804020204"/>
              </a:rPr>
              <a:t>QMS</a:t>
            </a:r>
            <a:endParaRPr kumimoji="0" lang="zh-CN" altLang="en-US" sz="700" b="0" i="0" u="none" strike="noStrike" kern="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微软雅黑"/>
              <a:ea typeface="WenQuanYi Micro Hei" panose="020B0606030804020204"/>
            </a:endParaRPr>
          </a:p>
          <a:p>
            <a:pPr marL="0" marR="0" lvl="0" indent="0" algn="ctr" defTabSz="70692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700" b="0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微软雅黑"/>
                <a:ea typeface="WenQuanYi Micro Hei" panose="020B0606030804020204"/>
              </a:rPr>
              <a:t>EAM</a:t>
            </a:r>
          </a:p>
          <a:p>
            <a:pPr marL="0" marR="0" lvl="0" indent="0" algn="ctr" defTabSz="70692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700" b="0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微软雅黑"/>
                <a:ea typeface="WenQuanYi Micro Hei" panose="020B0606030804020204"/>
              </a:rPr>
              <a:t>EMS</a:t>
            </a:r>
            <a:endParaRPr kumimoji="0" lang="zh-CN" altLang="en-US" sz="700" b="0" i="0" u="none" strike="noStrike" kern="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微软雅黑"/>
              <a:ea typeface="WenQuanYi Micro Hei" panose="020B0606030804020204"/>
            </a:endParaRPr>
          </a:p>
        </p:txBody>
      </p:sp>
      <p:sp>
        <p:nvSpPr>
          <p:cNvPr id="250" name="矩形 249">
            <a:extLst>
              <a:ext uri="{FF2B5EF4-FFF2-40B4-BE49-F238E27FC236}">
                <a16:creationId xmlns:a16="http://schemas.microsoft.com/office/drawing/2014/main" id="{ABBB7A36-AEAD-4529-A48B-3330B513B6F8}"/>
              </a:ext>
            </a:extLst>
          </p:cNvPr>
          <p:cNvSpPr/>
          <p:nvPr/>
        </p:nvSpPr>
        <p:spPr>
          <a:xfrm>
            <a:off x="341701" y="2455029"/>
            <a:ext cx="4631625" cy="4145795"/>
          </a:xfrm>
          <a:prstGeom prst="rect">
            <a:avLst/>
          </a:prstGeom>
          <a:noFill/>
          <a:ln w="6350" cap="flat" cmpd="sng" algn="ctr">
            <a:gradFill flip="none" rotWithShape="1">
              <a:gsLst>
                <a:gs pos="0">
                  <a:srgbClr val="666666">
                    <a:lumMod val="60000"/>
                    <a:lumOff val="40000"/>
                    <a:alpha val="80000"/>
                  </a:srgbClr>
                </a:gs>
                <a:gs pos="100000">
                  <a:srgbClr val="666666">
                    <a:lumMod val="60000"/>
                    <a:lumOff val="40000"/>
                    <a:alpha val="40000"/>
                  </a:srgbClr>
                </a:gs>
              </a:gsLst>
              <a:lin ang="0" scaled="0"/>
              <a:tileRect/>
            </a:gra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36000" tIns="72000" rIns="0" bIns="0" anchor="t" anchorCtr="1"/>
          <a:lstStyle/>
          <a:p>
            <a:pPr marL="0" marR="0" lvl="0" indent="0" algn="ctr" defTabSz="91435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600" b="1" i="0" u="none" strike="noStrike" kern="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Arial"/>
              <a:ea typeface="Microsoft YaHei UI"/>
              <a:sym typeface="Arial" panose="020B0604020202020204" pitchFamily="34" charset="0"/>
            </a:endParaRPr>
          </a:p>
        </p:txBody>
      </p:sp>
      <p:sp>
        <p:nvSpPr>
          <p:cNvPr id="251" name="流程图: 手动操作 5">
            <a:extLst>
              <a:ext uri="{FF2B5EF4-FFF2-40B4-BE49-F238E27FC236}">
                <a16:creationId xmlns:a16="http://schemas.microsoft.com/office/drawing/2014/main" id="{A676C171-F10D-4FC2-BD63-B0F9C1BF810E}"/>
              </a:ext>
            </a:extLst>
          </p:cNvPr>
          <p:cNvSpPr/>
          <p:nvPr/>
        </p:nvSpPr>
        <p:spPr>
          <a:xfrm>
            <a:off x="934725" y="5299470"/>
            <a:ext cx="3369493" cy="478006"/>
          </a:xfrm>
          <a:prstGeom prst="roundRect">
            <a:avLst>
              <a:gd name="adj" fmla="val 0"/>
            </a:avLst>
          </a:prstGeom>
          <a:noFill/>
          <a:ln w="6350" cap="flat" cmpd="sng" algn="ctr">
            <a:gradFill flip="none" rotWithShape="1">
              <a:gsLst>
                <a:gs pos="0">
                  <a:srgbClr val="666666">
                    <a:lumMod val="60000"/>
                    <a:lumOff val="40000"/>
                    <a:alpha val="80000"/>
                  </a:srgbClr>
                </a:gs>
                <a:gs pos="100000">
                  <a:srgbClr val="666666">
                    <a:lumMod val="60000"/>
                    <a:lumOff val="40000"/>
                    <a:alpha val="40000"/>
                  </a:srgbClr>
                </a:gs>
              </a:gsLst>
              <a:lin ang="0" scaled="0"/>
              <a:tileRect/>
            </a:gra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36000" tIns="0" rIns="0" bIns="0" anchor="ctr" anchorCtr="1"/>
          <a:lstStyle/>
          <a:p>
            <a:pPr marL="0" marR="0" lvl="0" indent="0" algn="ctr" defTabSz="91435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100" b="0" i="0" u="none" strike="noStrike" kern="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微软雅黑"/>
              <a:ea typeface="微软雅黑"/>
            </a:endParaRPr>
          </a:p>
        </p:txBody>
      </p:sp>
      <p:sp>
        <p:nvSpPr>
          <p:cNvPr id="252" name="流程图: 手动操作 5">
            <a:extLst>
              <a:ext uri="{FF2B5EF4-FFF2-40B4-BE49-F238E27FC236}">
                <a16:creationId xmlns:a16="http://schemas.microsoft.com/office/drawing/2014/main" id="{65431093-7F80-4442-A751-80E64A44ACB4}"/>
              </a:ext>
            </a:extLst>
          </p:cNvPr>
          <p:cNvSpPr/>
          <p:nvPr/>
        </p:nvSpPr>
        <p:spPr>
          <a:xfrm>
            <a:off x="934724" y="4620578"/>
            <a:ext cx="3369494" cy="594858"/>
          </a:xfrm>
          <a:prstGeom prst="roundRect">
            <a:avLst>
              <a:gd name="adj" fmla="val 0"/>
            </a:avLst>
          </a:prstGeom>
          <a:noFill/>
          <a:ln w="6350" cap="flat" cmpd="sng" algn="ctr">
            <a:gradFill flip="none" rotWithShape="1">
              <a:gsLst>
                <a:gs pos="0">
                  <a:srgbClr val="666666">
                    <a:lumMod val="60000"/>
                    <a:lumOff val="40000"/>
                    <a:alpha val="80000"/>
                  </a:srgbClr>
                </a:gs>
                <a:gs pos="100000">
                  <a:srgbClr val="666666">
                    <a:lumMod val="60000"/>
                    <a:lumOff val="40000"/>
                    <a:alpha val="40000"/>
                  </a:srgbClr>
                </a:gs>
              </a:gsLst>
              <a:lin ang="0" scaled="0"/>
              <a:tileRect/>
            </a:gra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36000" tIns="0" rIns="0" bIns="0" anchor="b" anchorCtr="1"/>
          <a:lstStyle/>
          <a:p>
            <a:pPr marL="0" marR="0" lvl="0" indent="0" defTabSz="70692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100" b="0" i="0" u="none" strike="noStrike" kern="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微软雅黑"/>
              <a:ea typeface="微软雅黑"/>
            </a:endParaRPr>
          </a:p>
        </p:txBody>
      </p:sp>
      <p:sp>
        <p:nvSpPr>
          <p:cNvPr id="253" name="矩形 252">
            <a:extLst>
              <a:ext uri="{FF2B5EF4-FFF2-40B4-BE49-F238E27FC236}">
                <a16:creationId xmlns:a16="http://schemas.microsoft.com/office/drawing/2014/main" id="{99882F76-77F5-49BF-A0DE-18287B9F5498}"/>
              </a:ext>
            </a:extLst>
          </p:cNvPr>
          <p:cNvSpPr/>
          <p:nvPr/>
        </p:nvSpPr>
        <p:spPr>
          <a:xfrm>
            <a:off x="2068171" y="5001367"/>
            <a:ext cx="1159292" cy="200055"/>
          </a:xfrm>
          <a:prstGeom prst="rect">
            <a:avLst/>
          </a:prstGeom>
          <a:solidFill>
            <a:srgbClr val="E6E6E6"/>
          </a:solidFill>
        </p:spPr>
        <p:txBody>
          <a:bodyPr wrap="none">
            <a:spAutoFit/>
          </a:bodyPr>
          <a:lstStyle/>
          <a:p>
            <a:pPr marL="0" marR="0" lvl="0" indent="0" defTabSz="70692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微软雅黑"/>
                <a:ea typeface="WenQuanYi Micro Hei" panose="020B0606030804020204"/>
              </a:rPr>
              <a:t>总部云</a:t>
            </a:r>
            <a:r>
              <a:rPr kumimoji="0" lang="en-US" altLang="zh-CN" sz="700" b="0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微软雅黑"/>
                <a:ea typeface="WenQuanYi Micro Hei" panose="020B0606030804020204"/>
              </a:rPr>
              <a:t>/</a:t>
            </a:r>
            <a:r>
              <a:rPr kumimoji="0" lang="zh-CN" alt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微软雅黑"/>
                <a:ea typeface="WenQuanYi Micro Hei" panose="020B0606030804020204"/>
              </a:rPr>
              <a:t>边缘云</a:t>
            </a:r>
            <a:r>
              <a:rPr kumimoji="0" lang="en-US" altLang="zh-CN" sz="700" b="0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微软雅黑"/>
                <a:ea typeface="WenQuanYi Micro Hei" panose="020B0606030804020204"/>
              </a:rPr>
              <a:t>/</a:t>
            </a:r>
            <a:r>
              <a:rPr kumimoji="0" lang="zh-CN" alt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微软雅黑"/>
                <a:ea typeface="WenQuanYi Micro Hei" panose="020B0606030804020204"/>
              </a:rPr>
              <a:t>边端站点</a:t>
            </a:r>
          </a:p>
        </p:txBody>
      </p:sp>
      <p:sp>
        <p:nvSpPr>
          <p:cNvPr id="254" name="流程图: 手动操作 5">
            <a:extLst>
              <a:ext uri="{FF2B5EF4-FFF2-40B4-BE49-F238E27FC236}">
                <a16:creationId xmlns:a16="http://schemas.microsoft.com/office/drawing/2014/main" id="{9F1B9289-40E2-4D00-85F2-A8CAFED3BD52}"/>
              </a:ext>
            </a:extLst>
          </p:cNvPr>
          <p:cNvSpPr/>
          <p:nvPr/>
        </p:nvSpPr>
        <p:spPr>
          <a:xfrm>
            <a:off x="934724" y="5811022"/>
            <a:ext cx="3369494" cy="471503"/>
          </a:xfrm>
          <a:prstGeom prst="roundRect">
            <a:avLst>
              <a:gd name="adj" fmla="val 0"/>
            </a:avLst>
          </a:prstGeom>
          <a:noFill/>
          <a:ln w="6350" cap="flat" cmpd="sng" algn="ctr">
            <a:gradFill flip="none" rotWithShape="1">
              <a:gsLst>
                <a:gs pos="0">
                  <a:srgbClr val="666666">
                    <a:lumMod val="60000"/>
                    <a:lumOff val="40000"/>
                    <a:alpha val="80000"/>
                  </a:srgbClr>
                </a:gs>
                <a:gs pos="100000">
                  <a:srgbClr val="666666">
                    <a:lumMod val="60000"/>
                    <a:lumOff val="40000"/>
                    <a:alpha val="40000"/>
                  </a:srgbClr>
                </a:gs>
              </a:gsLst>
              <a:lin ang="0" scaled="0"/>
              <a:tileRect/>
            </a:gra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36000" tIns="0" rIns="0" bIns="0" anchor="b" anchorCtr="1"/>
          <a:lstStyle/>
          <a:p>
            <a:pPr marL="0" marR="0" lvl="0" indent="0" algn="ctr" defTabSz="91435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微软雅黑"/>
                <a:ea typeface="WenQuanYi Micro Hei" panose="020B0606030804020204"/>
              </a:rPr>
              <a:t>智能终端</a:t>
            </a:r>
            <a:r>
              <a:rPr kumimoji="0" lang="en-US" altLang="zh-CN" sz="700" b="0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微软雅黑"/>
                <a:ea typeface="WenQuanYi Micro Hei" panose="020B0606030804020204"/>
              </a:rPr>
              <a:t>/</a:t>
            </a:r>
            <a:r>
              <a:rPr kumimoji="0" lang="zh-CN" alt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微软雅黑"/>
                <a:ea typeface="WenQuanYi Micro Hei" panose="020B0606030804020204"/>
              </a:rPr>
              <a:t>智能产线</a:t>
            </a:r>
            <a:r>
              <a:rPr kumimoji="0" lang="en-US" altLang="zh-CN" sz="700" b="0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微软雅黑"/>
                <a:ea typeface="WenQuanYi Micro Hei" panose="020B0606030804020204"/>
              </a:rPr>
              <a:t>/</a:t>
            </a:r>
            <a:r>
              <a:rPr kumimoji="0" lang="zh-CN" alt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微软雅黑"/>
                <a:ea typeface="WenQuanYi Micro Hei" panose="020B0606030804020204"/>
              </a:rPr>
              <a:t>智能传感</a:t>
            </a:r>
            <a:r>
              <a:rPr kumimoji="0" lang="en-US" altLang="zh-CN" sz="700" b="0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微软雅黑"/>
                <a:ea typeface="WenQuanYi Micro Hei" panose="020B0606030804020204"/>
              </a:rPr>
              <a:t>/</a:t>
            </a:r>
            <a:r>
              <a:rPr kumimoji="0" lang="zh-CN" alt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微软雅黑"/>
                <a:ea typeface="WenQuanYi Micro Hei" panose="020B0606030804020204"/>
              </a:rPr>
              <a:t>智能仪表</a:t>
            </a:r>
            <a:r>
              <a:rPr kumimoji="0" lang="en-US" altLang="zh-CN" sz="700" b="0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微软雅黑"/>
                <a:ea typeface="WenQuanYi Micro Hei" panose="020B0606030804020204"/>
              </a:rPr>
              <a:t>/</a:t>
            </a:r>
            <a:r>
              <a:rPr kumimoji="0" lang="zh-CN" alt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微软雅黑"/>
                <a:ea typeface="WenQuanYi Micro Hei" panose="020B0606030804020204"/>
              </a:rPr>
              <a:t>智能安防</a:t>
            </a:r>
            <a:r>
              <a:rPr kumimoji="0" lang="en-US" altLang="zh-CN" sz="700" b="0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微软雅黑"/>
                <a:ea typeface="WenQuanYi Micro Hei" panose="020B0606030804020204"/>
              </a:rPr>
              <a:t>/…</a:t>
            </a:r>
          </a:p>
        </p:txBody>
      </p:sp>
      <p:sp>
        <p:nvSpPr>
          <p:cNvPr id="255" name="文本框 254">
            <a:extLst>
              <a:ext uri="{FF2B5EF4-FFF2-40B4-BE49-F238E27FC236}">
                <a16:creationId xmlns:a16="http://schemas.microsoft.com/office/drawing/2014/main" id="{D52FDB6A-03C6-4060-B08C-77E02EB5AB4C}"/>
              </a:ext>
            </a:extLst>
          </p:cNvPr>
          <p:cNvSpPr txBox="1"/>
          <p:nvPr/>
        </p:nvSpPr>
        <p:spPr>
          <a:xfrm>
            <a:off x="1597988" y="5911714"/>
            <a:ext cx="920726" cy="204108"/>
          </a:xfrm>
          <a:prstGeom prst="rect">
            <a:avLst/>
          </a:prstGeom>
          <a:solidFill>
            <a:srgbClr val="E6E6E6"/>
          </a:solidFill>
          <a:ln w="6350" cap="flat" cmpd="sng" algn="ctr">
            <a:gradFill flip="none" rotWithShape="1">
              <a:gsLst>
                <a:gs pos="0">
                  <a:srgbClr val="666666">
                    <a:lumMod val="60000"/>
                    <a:lumOff val="40000"/>
                    <a:alpha val="80000"/>
                  </a:srgbClr>
                </a:gs>
                <a:gs pos="100000">
                  <a:srgbClr val="666666">
                    <a:lumMod val="60000"/>
                    <a:lumOff val="40000"/>
                    <a:alpha val="40000"/>
                  </a:srgbClr>
                </a:gs>
              </a:gsLst>
              <a:lin ang="0" scaled="0"/>
              <a:tileRect/>
            </a:gra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36000" tIns="0" rIns="0" bIns="0" anchor="ctr" anchorCtr="1"/>
          <a:lstStyle>
            <a:defPPr>
              <a:defRPr lang="en-US"/>
            </a:defPPr>
            <a:lvl1pPr>
              <a:defRPr sz="1000">
                <a:latin typeface="+mn-ea"/>
              </a:defRPr>
            </a:lvl1pPr>
          </a:lstStyle>
          <a:p>
            <a:pPr marL="0" marR="0" lvl="0" indent="0" defTabSz="70692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等线" panose="02010600030101010101" pitchFamily="2" charset="-122"/>
                <a:ea typeface="WenQuanYi Micro Hei" panose="020B0606030804020204"/>
              </a:rPr>
              <a:t>机器人智能调度</a:t>
            </a:r>
          </a:p>
        </p:txBody>
      </p:sp>
      <p:sp>
        <p:nvSpPr>
          <p:cNvPr id="256" name="文本框 255">
            <a:extLst>
              <a:ext uri="{FF2B5EF4-FFF2-40B4-BE49-F238E27FC236}">
                <a16:creationId xmlns:a16="http://schemas.microsoft.com/office/drawing/2014/main" id="{AEEBF03E-1A8C-4EDA-B3D2-A29C6FBA2DAE}"/>
              </a:ext>
            </a:extLst>
          </p:cNvPr>
          <p:cNvSpPr txBox="1"/>
          <p:nvPr/>
        </p:nvSpPr>
        <p:spPr>
          <a:xfrm>
            <a:off x="2733673" y="5911714"/>
            <a:ext cx="920726" cy="204108"/>
          </a:xfrm>
          <a:prstGeom prst="rect">
            <a:avLst/>
          </a:prstGeom>
          <a:solidFill>
            <a:srgbClr val="E6E6E6"/>
          </a:solidFill>
          <a:ln w="6350" cap="flat" cmpd="sng" algn="ctr">
            <a:gradFill flip="none" rotWithShape="1">
              <a:gsLst>
                <a:gs pos="0">
                  <a:srgbClr val="666666">
                    <a:lumMod val="60000"/>
                    <a:lumOff val="40000"/>
                    <a:alpha val="80000"/>
                  </a:srgbClr>
                </a:gs>
                <a:gs pos="100000">
                  <a:srgbClr val="666666">
                    <a:lumMod val="60000"/>
                    <a:lumOff val="40000"/>
                    <a:alpha val="40000"/>
                  </a:srgbClr>
                </a:gs>
              </a:gsLst>
              <a:lin ang="0" scaled="0"/>
              <a:tileRect/>
            </a:gra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36000" tIns="0" rIns="0" bIns="0" anchor="ctr" anchorCtr="1"/>
          <a:lstStyle>
            <a:defPPr>
              <a:defRPr lang="en-US"/>
            </a:defPPr>
            <a:lvl1pPr>
              <a:defRPr sz="1000">
                <a:latin typeface="+mn-ea"/>
              </a:defRPr>
            </a:lvl1pPr>
          </a:lstStyle>
          <a:p>
            <a:pPr marL="0" marR="0" lvl="0" indent="0" defTabSz="70692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等线" panose="02010600030101010101" pitchFamily="2" charset="-122"/>
                <a:ea typeface="WenQuanYi Micro Hei" panose="020B0606030804020204"/>
              </a:rPr>
              <a:t>智联操作系统</a:t>
            </a:r>
          </a:p>
        </p:txBody>
      </p:sp>
      <p:sp>
        <p:nvSpPr>
          <p:cNvPr id="257" name="文本框 256">
            <a:extLst>
              <a:ext uri="{FF2B5EF4-FFF2-40B4-BE49-F238E27FC236}">
                <a16:creationId xmlns:a16="http://schemas.microsoft.com/office/drawing/2014/main" id="{A1005C97-68FD-4AF8-8075-69038C1F5B05}"/>
              </a:ext>
            </a:extLst>
          </p:cNvPr>
          <p:cNvSpPr txBox="1"/>
          <p:nvPr/>
        </p:nvSpPr>
        <p:spPr>
          <a:xfrm>
            <a:off x="2186042" y="5378314"/>
            <a:ext cx="920726" cy="204108"/>
          </a:xfrm>
          <a:prstGeom prst="rect">
            <a:avLst/>
          </a:prstGeom>
          <a:solidFill>
            <a:srgbClr val="E6E6E6"/>
          </a:solidFill>
          <a:ln w="6350" cap="flat" cmpd="sng" algn="ctr">
            <a:gradFill flip="none" rotWithShape="1">
              <a:gsLst>
                <a:gs pos="0">
                  <a:srgbClr val="666666">
                    <a:lumMod val="60000"/>
                    <a:lumOff val="40000"/>
                    <a:alpha val="80000"/>
                  </a:srgbClr>
                </a:gs>
                <a:gs pos="100000">
                  <a:srgbClr val="666666">
                    <a:lumMod val="60000"/>
                    <a:lumOff val="40000"/>
                    <a:alpha val="40000"/>
                  </a:srgbClr>
                </a:gs>
              </a:gsLst>
              <a:lin ang="0" scaled="0"/>
              <a:tileRect/>
            </a:gra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36000" tIns="0" rIns="0" bIns="0" anchor="ctr" anchorCtr="1"/>
          <a:lstStyle>
            <a:defPPr>
              <a:defRPr lang="en-US"/>
            </a:defPPr>
            <a:lvl1pPr>
              <a:defRPr sz="1000">
                <a:latin typeface="+mn-ea"/>
              </a:defRPr>
            </a:lvl1pPr>
          </a:lstStyle>
          <a:p>
            <a:pPr marL="0" marR="0" lvl="0" indent="0" defTabSz="70692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等线" panose="02010600030101010101" pitchFamily="2" charset="-122"/>
                <a:ea typeface="WenQuanYi Micro Hei" panose="020B0606030804020204"/>
              </a:rPr>
              <a:t>集团一张网</a:t>
            </a:r>
          </a:p>
        </p:txBody>
      </p:sp>
      <p:sp>
        <p:nvSpPr>
          <p:cNvPr id="258" name="流程图: 手动操作 5">
            <a:extLst>
              <a:ext uri="{FF2B5EF4-FFF2-40B4-BE49-F238E27FC236}">
                <a16:creationId xmlns:a16="http://schemas.microsoft.com/office/drawing/2014/main" id="{81F8CCC4-9776-43DC-A49B-791535280742}"/>
              </a:ext>
            </a:extLst>
          </p:cNvPr>
          <p:cNvSpPr/>
          <p:nvPr/>
        </p:nvSpPr>
        <p:spPr>
          <a:xfrm>
            <a:off x="818791" y="3917811"/>
            <a:ext cx="3608839" cy="462894"/>
          </a:xfrm>
          <a:prstGeom prst="roundRect">
            <a:avLst>
              <a:gd name="adj" fmla="val 0"/>
            </a:avLst>
          </a:prstGeom>
          <a:noFill/>
          <a:ln w="12700" cap="flat" cmpd="sng" algn="ctr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36000" tIns="0" rIns="0" bIns="0" anchor="ctr" anchorCtr="1"/>
          <a:lstStyle/>
          <a:p>
            <a:pPr marL="0" marR="0" lvl="0" indent="0" defTabSz="70692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微软雅黑"/>
              <a:ea typeface="微软雅黑"/>
            </a:endParaRPr>
          </a:p>
        </p:txBody>
      </p:sp>
      <p:sp>
        <p:nvSpPr>
          <p:cNvPr id="259" name="矩形 258">
            <a:extLst>
              <a:ext uri="{FF2B5EF4-FFF2-40B4-BE49-F238E27FC236}">
                <a16:creationId xmlns:a16="http://schemas.microsoft.com/office/drawing/2014/main" id="{629F0368-DC78-4499-B634-070FC2C7C0D1}"/>
              </a:ext>
            </a:extLst>
          </p:cNvPr>
          <p:cNvSpPr/>
          <p:nvPr/>
        </p:nvSpPr>
        <p:spPr>
          <a:xfrm>
            <a:off x="823566" y="3929360"/>
            <a:ext cx="3965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70692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/>
                <a:ea typeface="WenQuanYi Micro Hei" panose="020B0606030804020204"/>
              </a:rPr>
              <a:t>全域数据融合</a:t>
            </a:r>
            <a:endParaRPr kumimoji="0" lang="en-US" altLang="zh-CN" sz="8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微软雅黑"/>
              <a:ea typeface="WenQuanYi Micro Hei" panose="020B0606030804020204"/>
            </a:endParaRPr>
          </a:p>
        </p:txBody>
      </p:sp>
      <p:sp>
        <p:nvSpPr>
          <p:cNvPr id="260" name="流程图: 手动操作 5">
            <a:extLst>
              <a:ext uri="{FF2B5EF4-FFF2-40B4-BE49-F238E27FC236}">
                <a16:creationId xmlns:a16="http://schemas.microsoft.com/office/drawing/2014/main" id="{F86D31BA-6342-4F53-9F44-D21F6F1A5595}"/>
              </a:ext>
            </a:extLst>
          </p:cNvPr>
          <p:cNvSpPr/>
          <p:nvPr/>
        </p:nvSpPr>
        <p:spPr>
          <a:xfrm>
            <a:off x="815334" y="3362654"/>
            <a:ext cx="3611400" cy="451724"/>
          </a:xfrm>
          <a:prstGeom prst="roundRect">
            <a:avLst>
              <a:gd name="adj" fmla="val 0"/>
            </a:avLst>
          </a:prstGeom>
          <a:noFill/>
          <a:ln w="12700" cap="flat" cmpd="sng" algn="ctr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36000" tIns="0" rIns="0" bIns="0" anchor="ctr" anchorCtr="1"/>
          <a:lstStyle/>
          <a:p>
            <a:pPr marL="0" marR="0" lvl="0" indent="0" defTabSz="70692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微软雅黑"/>
              <a:ea typeface="微软雅黑"/>
            </a:endParaRPr>
          </a:p>
        </p:txBody>
      </p:sp>
      <p:sp>
        <p:nvSpPr>
          <p:cNvPr id="261" name="矩形 260">
            <a:extLst>
              <a:ext uri="{FF2B5EF4-FFF2-40B4-BE49-F238E27FC236}">
                <a16:creationId xmlns:a16="http://schemas.microsoft.com/office/drawing/2014/main" id="{02074BFB-4CD9-492D-9D06-D518CD57C451}"/>
              </a:ext>
            </a:extLst>
          </p:cNvPr>
          <p:cNvSpPr/>
          <p:nvPr/>
        </p:nvSpPr>
        <p:spPr>
          <a:xfrm>
            <a:off x="815335" y="3368617"/>
            <a:ext cx="4140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70692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/>
                <a:ea typeface="WenQuanYi Micro Hei" panose="020B0606030804020204"/>
              </a:rPr>
              <a:t>敏捷智能开发</a:t>
            </a:r>
            <a:endParaRPr kumimoji="0" lang="en-US" altLang="zh-CN" sz="8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微软雅黑"/>
              <a:ea typeface="WenQuanYi Micro Hei" panose="020B0606030804020204"/>
            </a:endParaRPr>
          </a:p>
        </p:txBody>
      </p:sp>
      <p:sp>
        <p:nvSpPr>
          <p:cNvPr id="262" name="文本框 261">
            <a:extLst>
              <a:ext uri="{FF2B5EF4-FFF2-40B4-BE49-F238E27FC236}">
                <a16:creationId xmlns:a16="http://schemas.microsoft.com/office/drawing/2014/main" id="{7F0FDAB0-4700-45D8-A2B6-6143B52B9CB9}"/>
              </a:ext>
            </a:extLst>
          </p:cNvPr>
          <p:cNvSpPr txBox="1"/>
          <p:nvPr/>
        </p:nvSpPr>
        <p:spPr>
          <a:xfrm>
            <a:off x="3585149" y="3444371"/>
            <a:ext cx="723283" cy="288290"/>
          </a:xfrm>
          <a:prstGeom prst="rect">
            <a:avLst/>
          </a:prstGeom>
          <a:solidFill>
            <a:srgbClr val="E6E6E6"/>
          </a:solidFill>
          <a:ln w="6350" cap="flat" cmpd="sng" algn="ctr">
            <a:gradFill flip="none" rotWithShape="1">
              <a:gsLst>
                <a:gs pos="0">
                  <a:srgbClr val="666666">
                    <a:lumMod val="60000"/>
                    <a:lumOff val="40000"/>
                    <a:alpha val="80000"/>
                  </a:srgbClr>
                </a:gs>
                <a:gs pos="100000">
                  <a:srgbClr val="666666">
                    <a:lumMod val="60000"/>
                    <a:lumOff val="40000"/>
                    <a:alpha val="40000"/>
                  </a:srgbClr>
                </a:gs>
              </a:gsLst>
              <a:lin ang="0" scaled="0"/>
              <a:tileRect/>
            </a:gra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square" lIns="36000" tIns="0" rIns="0" bIns="0" anchor="ctr" anchorCtr="1"/>
          <a:lstStyle>
            <a:defPPr>
              <a:defRPr lang="en-US"/>
            </a:defPPr>
            <a:lvl1pPr>
              <a:defRPr sz="1000">
                <a:latin typeface="+mn-ea"/>
              </a:defRPr>
            </a:lvl1pPr>
          </a:lstStyle>
          <a:p>
            <a:pPr marL="0" marR="0" lvl="0" indent="0" algn="ctr" defTabSz="70692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700" b="0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等线" panose="02010600030101010101" pitchFamily="2" charset="-122"/>
                <a:ea typeface="WenQuanYi Micro Hei" panose="020B0606030804020204"/>
              </a:rPr>
              <a:t>AI</a:t>
            </a:r>
            <a:r>
              <a:rPr kumimoji="0" lang="zh-CN" alt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等线" panose="02010600030101010101" pitchFamily="2" charset="-122"/>
                <a:ea typeface="WenQuanYi Micro Hei" panose="020B0606030804020204"/>
              </a:rPr>
              <a:t>基础模型</a:t>
            </a:r>
          </a:p>
        </p:txBody>
      </p:sp>
      <p:sp>
        <p:nvSpPr>
          <p:cNvPr id="263" name="文本框 262">
            <a:extLst>
              <a:ext uri="{FF2B5EF4-FFF2-40B4-BE49-F238E27FC236}">
                <a16:creationId xmlns:a16="http://schemas.microsoft.com/office/drawing/2014/main" id="{E51E8854-5C14-4D6E-927C-5E159B45086E}"/>
              </a:ext>
            </a:extLst>
          </p:cNvPr>
          <p:cNvSpPr txBox="1"/>
          <p:nvPr/>
        </p:nvSpPr>
        <p:spPr>
          <a:xfrm>
            <a:off x="2833852" y="3444371"/>
            <a:ext cx="723283" cy="288290"/>
          </a:xfrm>
          <a:prstGeom prst="rect">
            <a:avLst/>
          </a:prstGeom>
          <a:solidFill>
            <a:srgbClr val="E6E6E6"/>
          </a:solidFill>
          <a:ln w="6350" cap="flat" cmpd="sng" algn="ctr">
            <a:gradFill flip="none" rotWithShape="1">
              <a:gsLst>
                <a:gs pos="0">
                  <a:srgbClr val="666666">
                    <a:lumMod val="60000"/>
                    <a:lumOff val="40000"/>
                    <a:alpha val="80000"/>
                  </a:srgbClr>
                </a:gs>
                <a:gs pos="100000">
                  <a:srgbClr val="666666">
                    <a:lumMod val="60000"/>
                    <a:lumOff val="40000"/>
                    <a:alpha val="40000"/>
                  </a:srgbClr>
                </a:gs>
              </a:gsLst>
              <a:lin ang="0" scaled="0"/>
              <a:tileRect/>
            </a:gra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square" lIns="36000" tIns="0" rIns="0" bIns="0" anchor="ctr" anchorCtr="1"/>
          <a:lstStyle>
            <a:defPPr>
              <a:defRPr lang="en-US"/>
            </a:defPPr>
            <a:lvl1pPr>
              <a:defRPr sz="1000">
                <a:latin typeface="+mn-ea"/>
              </a:defRPr>
            </a:lvl1pPr>
          </a:lstStyle>
          <a:p>
            <a:pPr marL="0" marR="0" lvl="0" indent="0" algn="ctr" defTabSz="70692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700" b="0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等线" panose="02010600030101010101" pitchFamily="2" charset="-122"/>
                <a:ea typeface="WenQuanYi Micro Hei" panose="020B0606030804020204"/>
              </a:rPr>
              <a:t>AI</a:t>
            </a:r>
            <a:r>
              <a:rPr kumimoji="0" lang="zh-CN" alt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等线" panose="02010600030101010101" pitchFamily="2" charset="-122"/>
                <a:ea typeface="WenQuanYi Micro Hei" panose="020B0606030804020204"/>
              </a:rPr>
              <a:t>开发工具链</a:t>
            </a:r>
          </a:p>
        </p:txBody>
      </p:sp>
      <p:sp>
        <p:nvSpPr>
          <p:cNvPr id="264" name="文本框 263">
            <a:extLst>
              <a:ext uri="{FF2B5EF4-FFF2-40B4-BE49-F238E27FC236}">
                <a16:creationId xmlns:a16="http://schemas.microsoft.com/office/drawing/2014/main" id="{8D2759BE-C05F-4CEB-8E51-CC4D680504B1}"/>
              </a:ext>
            </a:extLst>
          </p:cNvPr>
          <p:cNvSpPr txBox="1"/>
          <p:nvPr/>
        </p:nvSpPr>
        <p:spPr>
          <a:xfrm>
            <a:off x="1327541" y="3444371"/>
            <a:ext cx="723283" cy="288290"/>
          </a:xfrm>
          <a:prstGeom prst="rect">
            <a:avLst/>
          </a:prstGeom>
          <a:solidFill>
            <a:srgbClr val="E6E6E6"/>
          </a:solidFill>
          <a:ln w="6350" cap="flat" cmpd="sng" algn="ctr">
            <a:gradFill flip="none" rotWithShape="1">
              <a:gsLst>
                <a:gs pos="0">
                  <a:srgbClr val="666666">
                    <a:lumMod val="60000"/>
                    <a:lumOff val="40000"/>
                    <a:alpha val="80000"/>
                  </a:srgbClr>
                </a:gs>
                <a:gs pos="100000">
                  <a:srgbClr val="666666">
                    <a:lumMod val="60000"/>
                    <a:lumOff val="40000"/>
                    <a:alpha val="40000"/>
                  </a:srgbClr>
                </a:gs>
              </a:gsLst>
              <a:lin ang="0" scaled="0"/>
              <a:tileRect/>
            </a:gra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square" lIns="36000" tIns="0" rIns="0" bIns="0" anchor="ctr" anchorCtr="1"/>
          <a:lstStyle>
            <a:defPPr>
              <a:defRPr lang="en-US"/>
            </a:defPPr>
            <a:lvl1pPr>
              <a:defRPr sz="1000">
                <a:latin typeface="+mn-ea"/>
              </a:defRPr>
            </a:lvl1pPr>
          </a:lstStyle>
          <a:p>
            <a:pPr marL="0" marR="0" lvl="0" indent="0" algn="ctr" defTabSz="70692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等线" panose="02010600030101010101" pitchFamily="2" charset="-122"/>
                <a:ea typeface="WenQuanYi Micro Hei" panose="020B0606030804020204"/>
              </a:rPr>
              <a:t>软件开发工具链</a:t>
            </a:r>
          </a:p>
        </p:txBody>
      </p:sp>
      <p:sp>
        <p:nvSpPr>
          <p:cNvPr id="265" name="矩形 264">
            <a:extLst>
              <a:ext uri="{FF2B5EF4-FFF2-40B4-BE49-F238E27FC236}">
                <a16:creationId xmlns:a16="http://schemas.microsoft.com/office/drawing/2014/main" id="{C15A69FB-637D-44D0-A469-E2277E254635}"/>
              </a:ext>
            </a:extLst>
          </p:cNvPr>
          <p:cNvSpPr/>
          <p:nvPr/>
        </p:nvSpPr>
        <p:spPr>
          <a:xfrm>
            <a:off x="4176663" y="2640166"/>
            <a:ext cx="786844" cy="553998"/>
          </a:xfrm>
          <a:prstGeom prst="rect">
            <a:avLst/>
          </a:prstGeom>
          <a:solidFill>
            <a:srgbClr val="E6E6E6"/>
          </a:solidFill>
          <a:ln w="3175" cap="flat" cmpd="sng" algn="ctr">
            <a:solidFill>
              <a:sysClr val="window" lastClr="FFFFFF">
                <a:lumMod val="60000"/>
                <a:lumOff val="40000"/>
              </a:sysClr>
            </a:solidFill>
            <a:prstDash val="dashDot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70692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微软雅黑"/>
                <a:ea typeface="WenQuanYi Micro Hei" panose="020B0606030804020204"/>
              </a:rPr>
              <a:t>产业协同体系</a:t>
            </a:r>
            <a:endParaRPr kumimoji="0" lang="en-US" altLang="zh-CN" sz="800" b="1" i="0" u="none" strike="noStrike" kern="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微软雅黑"/>
              <a:ea typeface="WenQuanYi Micro Hei" panose="020B0606030804020204"/>
            </a:endParaRPr>
          </a:p>
          <a:p>
            <a:pPr marL="0" marR="0" lvl="0" indent="0" algn="ctr" defTabSz="70692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微软雅黑"/>
                <a:ea typeface="WenQuanYi Micro Hei" panose="020B0606030804020204"/>
              </a:rPr>
              <a:t>采购管理</a:t>
            </a:r>
            <a:endParaRPr kumimoji="0" lang="en-US" altLang="zh-CN" sz="700" b="0" i="0" u="none" strike="noStrike" kern="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微软雅黑"/>
              <a:ea typeface="WenQuanYi Micro Hei" panose="020B0606030804020204"/>
            </a:endParaRPr>
          </a:p>
          <a:p>
            <a:pPr marL="0" marR="0" lvl="0" indent="0" algn="ctr" defTabSz="70692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700" b="0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微软雅黑"/>
                <a:ea typeface="WenQuanYi Micro Hei" panose="020B0606030804020204"/>
              </a:rPr>
              <a:t>SCM</a:t>
            </a:r>
          </a:p>
          <a:p>
            <a:pPr marL="0" marR="0" lvl="0" indent="0" algn="ctr" defTabSz="70692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700" b="0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微软雅黑"/>
                <a:ea typeface="WenQuanYi Micro Hei" panose="020B0606030804020204"/>
              </a:rPr>
              <a:t>LES</a:t>
            </a:r>
          </a:p>
          <a:p>
            <a:pPr marL="0" marR="0" lvl="0" indent="0" algn="ctr" defTabSz="70692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700" b="0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微软雅黑"/>
                <a:ea typeface="WenQuanYi Micro Hei" panose="020B0606030804020204"/>
              </a:rPr>
              <a:t>APS</a:t>
            </a:r>
            <a:endParaRPr kumimoji="0" lang="zh-CN" altLang="en-US" sz="700" b="0" i="0" u="none" strike="noStrike" kern="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微软雅黑"/>
              <a:ea typeface="WenQuanYi Micro Hei" panose="020B0606030804020204"/>
            </a:endParaRPr>
          </a:p>
        </p:txBody>
      </p:sp>
      <p:sp>
        <p:nvSpPr>
          <p:cNvPr id="266" name="矩形 265">
            <a:extLst>
              <a:ext uri="{FF2B5EF4-FFF2-40B4-BE49-F238E27FC236}">
                <a16:creationId xmlns:a16="http://schemas.microsoft.com/office/drawing/2014/main" id="{C85911E2-849B-4C6C-A231-4C25E252F6B0}"/>
              </a:ext>
            </a:extLst>
          </p:cNvPr>
          <p:cNvSpPr/>
          <p:nvPr/>
        </p:nvSpPr>
        <p:spPr>
          <a:xfrm>
            <a:off x="2043063" y="5595578"/>
            <a:ext cx="1031051" cy="2000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70692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微软雅黑"/>
                <a:ea typeface="WenQuanYi Micro Hei" panose="020B0606030804020204"/>
              </a:rPr>
              <a:t>专线线路</a:t>
            </a:r>
            <a:r>
              <a:rPr kumimoji="0" lang="en-US" altLang="zh-CN" sz="700" b="0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微软雅黑"/>
                <a:ea typeface="WenQuanYi Micro Hei" panose="020B0606030804020204"/>
              </a:rPr>
              <a:t>/</a:t>
            </a:r>
            <a:r>
              <a:rPr kumimoji="0" lang="zh-CN" alt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微软雅黑"/>
                <a:ea typeface="WenQuanYi Micro Hei" panose="020B0606030804020204"/>
              </a:rPr>
              <a:t>互联网线路</a:t>
            </a:r>
          </a:p>
        </p:txBody>
      </p:sp>
      <p:sp>
        <p:nvSpPr>
          <p:cNvPr id="267" name="流程图: 手动操作 5">
            <a:extLst>
              <a:ext uri="{FF2B5EF4-FFF2-40B4-BE49-F238E27FC236}">
                <a16:creationId xmlns:a16="http://schemas.microsoft.com/office/drawing/2014/main" id="{6C7E9579-DC92-480B-BA7F-8F4806BCD98F}"/>
              </a:ext>
            </a:extLst>
          </p:cNvPr>
          <p:cNvSpPr/>
          <p:nvPr/>
        </p:nvSpPr>
        <p:spPr>
          <a:xfrm>
            <a:off x="4487014" y="3367641"/>
            <a:ext cx="476436" cy="3004584"/>
          </a:xfrm>
          <a:prstGeom prst="roundRect">
            <a:avLst>
              <a:gd name="adj" fmla="val 0"/>
            </a:avLst>
          </a:prstGeom>
          <a:noFill/>
          <a:ln w="12700" cap="flat" cmpd="sng" algn="ctr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eaVert" wrap="none" lIns="36000" tIns="72000" rIns="0" bIns="0" anchor="ctr" anchorCtr="1"/>
          <a:lstStyle/>
          <a:p>
            <a:pPr marL="0" marR="0" lvl="0" indent="0" defTabSz="91435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1" i="0" u="none" strike="noStrike" kern="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微软雅黑"/>
              <a:ea typeface="微软雅黑"/>
            </a:endParaRPr>
          </a:p>
        </p:txBody>
      </p:sp>
      <p:sp>
        <p:nvSpPr>
          <p:cNvPr id="268" name="矩形 267">
            <a:extLst>
              <a:ext uri="{FF2B5EF4-FFF2-40B4-BE49-F238E27FC236}">
                <a16:creationId xmlns:a16="http://schemas.microsoft.com/office/drawing/2014/main" id="{56C901D0-D753-4D91-B8CA-DD732B8BF118}"/>
              </a:ext>
            </a:extLst>
          </p:cNvPr>
          <p:cNvSpPr/>
          <p:nvPr/>
        </p:nvSpPr>
        <p:spPr>
          <a:xfrm>
            <a:off x="4518541" y="3512379"/>
            <a:ext cx="41338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35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/>
                <a:ea typeface="WenQuanYi Micro Hei" panose="020B0606030804020204"/>
              </a:rPr>
              <a:t>多维安全联动</a:t>
            </a:r>
          </a:p>
        </p:txBody>
      </p:sp>
      <p:sp>
        <p:nvSpPr>
          <p:cNvPr id="269" name="文本框 268">
            <a:extLst>
              <a:ext uri="{FF2B5EF4-FFF2-40B4-BE49-F238E27FC236}">
                <a16:creationId xmlns:a16="http://schemas.microsoft.com/office/drawing/2014/main" id="{69635AA9-6123-463A-B244-888590DC5472}"/>
              </a:ext>
            </a:extLst>
          </p:cNvPr>
          <p:cNvSpPr txBox="1"/>
          <p:nvPr/>
        </p:nvSpPr>
        <p:spPr>
          <a:xfrm>
            <a:off x="4534267" y="5747379"/>
            <a:ext cx="381930" cy="396246"/>
          </a:xfrm>
          <a:prstGeom prst="rect">
            <a:avLst/>
          </a:prstGeom>
          <a:solidFill>
            <a:srgbClr val="E6E6E6"/>
          </a:solidFill>
          <a:ln w="6350" cap="flat" cmpd="sng" algn="ctr">
            <a:gradFill flip="none" rotWithShape="1">
              <a:gsLst>
                <a:gs pos="0">
                  <a:srgbClr val="666666">
                    <a:lumMod val="60000"/>
                    <a:lumOff val="40000"/>
                    <a:alpha val="80000"/>
                  </a:srgbClr>
                </a:gs>
                <a:gs pos="100000">
                  <a:srgbClr val="666666">
                    <a:lumMod val="60000"/>
                    <a:lumOff val="40000"/>
                    <a:alpha val="40000"/>
                  </a:srgbClr>
                </a:gs>
              </a:gsLst>
              <a:lin ang="0" scaled="0"/>
              <a:tileRect/>
            </a:gra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36000" tIns="0" rIns="0" bIns="0" anchor="ctr" anchorCtr="1"/>
          <a:lstStyle>
            <a:defPPr>
              <a:defRPr lang="en-US"/>
            </a:defPPr>
            <a:lvl1pPr>
              <a:defRPr sz="1000">
                <a:latin typeface="+mn-ea"/>
              </a:defRPr>
            </a:lvl1pPr>
          </a:lstStyle>
          <a:p>
            <a:pPr marL="0" marR="0" lvl="0" indent="0" defTabSz="70692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等线" panose="02010600030101010101" pitchFamily="2" charset="-122"/>
                <a:ea typeface="WenQuanYi Micro Hei" panose="020B0606030804020204"/>
              </a:rPr>
              <a:t>网络</a:t>
            </a:r>
            <a:endParaRPr kumimoji="0" lang="en-US" altLang="zh-CN" sz="700" b="0" i="0" u="none" strike="noStrike" kern="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等线" panose="02010600030101010101" pitchFamily="2" charset="-122"/>
              <a:ea typeface="WenQuanYi Micro Hei" panose="020B0606030804020204"/>
            </a:endParaRPr>
          </a:p>
          <a:p>
            <a:pPr marL="0" marR="0" lvl="0" indent="0" defTabSz="70692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等线" panose="02010600030101010101" pitchFamily="2" charset="-122"/>
                <a:ea typeface="WenQuanYi Micro Hei" panose="020B0606030804020204"/>
              </a:rPr>
              <a:t>安全</a:t>
            </a:r>
          </a:p>
        </p:txBody>
      </p:sp>
      <p:sp>
        <p:nvSpPr>
          <p:cNvPr id="270" name="文本框 269">
            <a:extLst>
              <a:ext uri="{FF2B5EF4-FFF2-40B4-BE49-F238E27FC236}">
                <a16:creationId xmlns:a16="http://schemas.microsoft.com/office/drawing/2014/main" id="{341065C1-28A8-44DC-A3E0-2C882E467302}"/>
              </a:ext>
            </a:extLst>
          </p:cNvPr>
          <p:cNvSpPr txBox="1"/>
          <p:nvPr/>
        </p:nvSpPr>
        <p:spPr>
          <a:xfrm>
            <a:off x="4534267" y="5198861"/>
            <a:ext cx="381930" cy="396246"/>
          </a:xfrm>
          <a:prstGeom prst="rect">
            <a:avLst/>
          </a:prstGeom>
          <a:solidFill>
            <a:srgbClr val="E6E6E6"/>
          </a:solidFill>
          <a:ln w="6350" cap="flat" cmpd="sng" algn="ctr">
            <a:gradFill flip="none" rotWithShape="1">
              <a:gsLst>
                <a:gs pos="0">
                  <a:srgbClr val="666666">
                    <a:lumMod val="60000"/>
                    <a:lumOff val="40000"/>
                    <a:alpha val="80000"/>
                  </a:srgbClr>
                </a:gs>
                <a:gs pos="100000">
                  <a:srgbClr val="666666">
                    <a:lumMod val="60000"/>
                    <a:lumOff val="40000"/>
                    <a:alpha val="40000"/>
                  </a:srgbClr>
                </a:gs>
              </a:gsLst>
              <a:lin ang="0" scaled="0"/>
              <a:tileRect/>
            </a:gra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36000" tIns="0" rIns="0" bIns="0" anchor="ctr" anchorCtr="1"/>
          <a:lstStyle>
            <a:defPPr>
              <a:defRPr lang="en-US"/>
            </a:defPPr>
            <a:lvl1pPr>
              <a:defRPr sz="1000">
                <a:latin typeface="+mn-ea"/>
              </a:defRPr>
            </a:lvl1pPr>
          </a:lstStyle>
          <a:p>
            <a:pPr marL="0" marR="0" lvl="0" indent="0" defTabSz="70692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等线" panose="02010600030101010101" pitchFamily="2" charset="-122"/>
                <a:ea typeface="WenQuanYi Micro Hei" panose="020B0606030804020204"/>
              </a:rPr>
              <a:t>云安全</a:t>
            </a:r>
          </a:p>
        </p:txBody>
      </p:sp>
      <p:sp>
        <p:nvSpPr>
          <p:cNvPr id="271" name="文本框 270">
            <a:extLst>
              <a:ext uri="{FF2B5EF4-FFF2-40B4-BE49-F238E27FC236}">
                <a16:creationId xmlns:a16="http://schemas.microsoft.com/office/drawing/2014/main" id="{D778F7D2-833B-4DF0-9B79-52D34420E88C}"/>
              </a:ext>
            </a:extLst>
          </p:cNvPr>
          <p:cNvSpPr txBox="1"/>
          <p:nvPr/>
        </p:nvSpPr>
        <p:spPr>
          <a:xfrm>
            <a:off x="4534267" y="4650341"/>
            <a:ext cx="381930" cy="396246"/>
          </a:xfrm>
          <a:prstGeom prst="rect">
            <a:avLst/>
          </a:prstGeom>
          <a:solidFill>
            <a:srgbClr val="E6E6E6"/>
          </a:solidFill>
          <a:ln w="6350" cap="flat" cmpd="sng" algn="ctr">
            <a:gradFill flip="none" rotWithShape="1">
              <a:gsLst>
                <a:gs pos="0">
                  <a:srgbClr val="666666">
                    <a:lumMod val="60000"/>
                    <a:lumOff val="40000"/>
                    <a:alpha val="80000"/>
                  </a:srgbClr>
                </a:gs>
                <a:gs pos="100000">
                  <a:srgbClr val="666666">
                    <a:lumMod val="60000"/>
                    <a:lumOff val="40000"/>
                    <a:alpha val="40000"/>
                  </a:srgbClr>
                </a:gs>
              </a:gsLst>
              <a:lin ang="0" scaled="0"/>
              <a:tileRect/>
            </a:gra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square" lIns="36000" tIns="0" rIns="0" bIns="0" anchor="ctr" anchorCtr="1"/>
          <a:lstStyle>
            <a:defPPr>
              <a:defRPr lang="en-US"/>
            </a:defPPr>
            <a:lvl1pPr>
              <a:defRPr sz="1000">
                <a:latin typeface="+mn-ea"/>
              </a:defRPr>
            </a:lvl1pPr>
          </a:lstStyle>
          <a:p>
            <a:pPr marL="0" marR="0" lvl="0" indent="0" defTabSz="70692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等线" panose="02010600030101010101" pitchFamily="2" charset="-122"/>
                <a:ea typeface="WenQuanYi Micro Hei" panose="020B0606030804020204"/>
              </a:rPr>
              <a:t>数据</a:t>
            </a:r>
            <a:endParaRPr kumimoji="0" lang="en-US" altLang="zh-CN" sz="700" b="0" i="0" u="none" strike="noStrike" kern="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等线" panose="02010600030101010101" pitchFamily="2" charset="-122"/>
              <a:ea typeface="WenQuanYi Micro Hei" panose="020B0606030804020204"/>
            </a:endParaRPr>
          </a:p>
          <a:p>
            <a:pPr marL="0" marR="0" lvl="0" indent="0" defTabSz="70692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等线" panose="02010600030101010101" pitchFamily="2" charset="-122"/>
                <a:ea typeface="WenQuanYi Micro Hei" panose="020B0606030804020204"/>
              </a:rPr>
              <a:t>防勒索</a:t>
            </a:r>
          </a:p>
        </p:txBody>
      </p:sp>
      <p:sp>
        <p:nvSpPr>
          <p:cNvPr id="272" name="文本框 271">
            <a:extLst>
              <a:ext uri="{FF2B5EF4-FFF2-40B4-BE49-F238E27FC236}">
                <a16:creationId xmlns:a16="http://schemas.microsoft.com/office/drawing/2014/main" id="{0F03070E-1D04-412C-BC62-1AB10098B26E}"/>
              </a:ext>
            </a:extLst>
          </p:cNvPr>
          <p:cNvSpPr txBox="1"/>
          <p:nvPr/>
        </p:nvSpPr>
        <p:spPr>
          <a:xfrm>
            <a:off x="4534267" y="4101822"/>
            <a:ext cx="381930" cy="396246"/>
          </a:xfrm>
          <a:prstGeom prst="rect">
            <a:avLst/>
          </a:prstGeom>
          <a:solidFill>
            <a:srgbClr val="E6E6E6"/>
          </a:solidFill>
          <a:ln w="6350" cap="flat" cmpd="sng" algn="ctr">
            <a:gradFill flip="none" rotWithShape="1">
              <a:gsLst>
                <a:gs pos="0">
                  <a:srgbClr val="666666">
                    <a:lumMod val="60000"/>
                    <a:lumOff val="40000"/>
                    <a:alpha val="80000"/>
                  </a:srgbClr>
                </a:gs>
                <a:gs pos="100000">
                  <a:srgbClr val="666666">
                    <a:lumMod val="60000"/>
                    <a:lumOff val="40000"/>
                    <a:alpha val="40000"/>
                  </a:srgbClr>
                </a:gs>
              </a:gsLst>
              <a:lin ang="0" scaled="0"/>
              <a:tileRect/>
            </a:gra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square" lIns="36000" tIns="0" rIns="0" bIns="0" anchor="ctr" anchorCtr="1"/>
          <a:lstStyle>
            <a:defPPr>
              <a:defRPr lang="en-US"/>
            </a:defPPr>
            <a:lvl1pPr>
              <a:defRPr sz="1000">
                <a:latin typeface="+mn-ea"/>
              </a:defRPr>
            </a:lvl1pPr>
          </a:lstStyle>
          <a:p>
            <a:pPr marL="0" marR="0" lvl="0" indent="0" defTabSz="70692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等线" panose="02010600030101010101" pitchFamily="2" charset="-122"/>
                <a:ea typeface="WenQuanYi Micro Hei" panose="020B0606030804020204"/>
              </a:rPr>
              <a:t>统一</a:t>
            </a:r>
            <a:endParaRPr kumimoji="0" lang="en-US" altLang="zh-CN" sz="700" b="0" i="0" u="none" strike="noStrike" kern="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等线" panose="02010600030101010101" pitchFamily="2" charset="-122"/>
              <a:ea typeface="WenQuanYi Micro Hei" panose="020B0606030804020204"/>
            </a:endParaRPr>
          </a:p>
          <a:p>
            <a:pPr marL="0" marR="0" lvl="0" indent="0" defTabSz="70692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等线" panose="02010600030101010101" pitchFamily="2" charset="-122"/>
                <a:ea typeface="WenQuanYi Micro Hei" panose="020B0606030804020204"/>
              </a:rPr>
              <a:t>身份</a:t>
            </a:r>
          </a:p>
          <a:p>
            <a:pPr marL="0" marR="0" lvl="0" indent="0" defTabSz="70692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等线" panose="02010600030101010101" pitchFamily="2" charset="-122"/>
                <a:ea typeface="WenQuanYi Micro Hei" panose="020B0606030804020204"/>
              </a:rPr>
              <a:t>认证</a:t>
            </a:r>
          </a:p>
        </p:txBody>
      </p:sp>
      <p:grpSp>
        <p:nvGrpSpPr>
          <p:cNvPr id="273" name="组合 272">
            <a:extLst>
              <a:ext uri="{FF2B5EF4-FFF2-40B4-BE49-F238E27FC236}">
                <a16:creationId xmlns:a16="http://schemas.microsoft.com/office/drawing/2014/main" id="{62346EC7-4B83-4C58-86DA-D70C3C73E26F}"/>
              </a:ext>
            </a:extLst>
          </p:cNvPr>
          <p:cNvGrpSpPr/>
          <p:nvPr/>
        </p:nvGrpSpPr>
        <p:grpSpPr>
          <a:xfrm>
            <a:off x="1325234" y="4005113"/>
            <a:ext cx="2978984" cy="288290"/>
            <a:chOff x="2746223" y="4129452"/>
            <a:chExt cx="4598244" cy="272362"/>
          </a:xfrm>
        </p:grpSpPr>
        <p:sp>
          <p:nvSpPr>
            <p:cNvPr id="274" name="文本框 273">
              <a:extLst>
                <a:ext uri="{FF2B5EF4-FFF2-40B4-BE49-F238E27FC236}">
                  <a16:creationId xmlns:a16="http://schemas.microsoft.com/office/drawing/2014/main" id="{FB3D0C23-EB6D-4FE6-A8AE-522549BC8B35}"/>
                </a:ext>
              </a:extLst>
            </p:cNvPr>
            <p:cNvSpPr txBox="1"/>
            <p:nvPr/>
          </p:nvSpPr>
          <p:spPr>
            <a:xfrm>
              <a:off x="2746223" y="4129452"/>
              <a:ext cx="1121525" cy="272362"/>
            </a:xfrm>
            <a:prstGeom prst="rect">
              <a:avLst/>
            </a:prstGeom>
            <a:solidFill>
              <a:srgbClr val="E6E6E6"/>
            </a:solidFill>
            <a:ln w="6350" cap="flat" cmpd="sng" algn="ctr">
              <a:gradFill flip="none" rotWithShape="1">
                <a:gsLst>
                  <a:gs pos="0">
                    <a:srgbClr val="666666">
                      <a:lumMod val="60000"/>
                      <a:lumOff val="40000"/>
                      <a:alpha val="80000"/>
                    </a:srgbClr>
                  </a:gs>
                  <a:gs pos="100000">
                    <a:srgbClr val="666666">
                      <a:lumMod val="60000"/>
                      <a:lumOff val="40000"/>
                      <a:alpha val="40000"/>
                    </a:srgbClr>
                  </a:gs>
                </a:gsLst>
                <a:lin ang="0" scaled="0"/>
                <a:tileRect/>
              </a:gra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square" lIns="36000" tIns="0" rIns="0" bIns="0" anchor="ctr" anchorCtr="1"/>
            <a:lstStyle>
              <a:defPPr>
                <a:defRPr lang="en-US"/>
              </a:defPPr>
              <a:lvl1pPr>
                <a:defRPr sz="1000">
                  <a:latin typeface="+mn-ea"/>
                </a:defRPr>
              </a:lvl1pPr>
            </a:lstStyle>
            <a:p>
              <a:pPr marL="0" marR="0" lvl="0" indent="0" algn="ctr" defTabSz="706925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700" b="0" i="0" u="none" strike="noStrike" kern="0" cap="none" spc="0" normalizeH="0" baseline="0" noProof="0" dirty="0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等线" panose="02010600030101010101" pitchFamily="2" charset="-122"/>
                  <a:ea typeface="WenQuanYi Micro Hei" panose="020B0606030804020204"/>
                </a:rPr>
                <a:t>多级数据通道</a:t>
              </a:r>
            </a:p>
          </p:txBody>
        </p:sp>
        <p:sp>
          <p:nvSpPr>
            <p:cNvPr id="275" name="文本框 274">
              <a:extLst>
                <a:ext uri="{FF2B5EF4-FFF2-40B4-BE49-F238E27FC236}">
                  <a16:creationId xmlns:a16="http://schemas.microsoft.com/office/drawing/2014/main" id="{88D4EF2A-BFB2-4F99-A919-C65A4FC81F5D}"/>
                </a:ext>
              </a:extLst>
            </p:cNvPr>
            <p:cNvSpPr txBox="1"/>
            <p:nvPr/>
          </p:nvSpPr>
          <p:spPr>
            <a:xfrm>
              <a:off x="3905129" y="4129452"/>
              <a:ext cx="1121525" cy="272362"/>
            </a:xfrm>
            <a:prstGeom prst="rect">
              <a:avLst/>
            </a:prstGeom>
            <a:solidFill>
              <a:srgbClr val="E6E6E6"/>
            </a:solidFill>
            <a:ln w="6350" cap="flat" cmpd="sng" algn="ctr">
              <a:gradFill flip="none" rotWithShape="1">
                <a:gsLst>
                  <a:gs pos="0">
                    <a:srgbClr val="666666">
                      <a:lumMod val="60000"/>
                      <a:lumOff val="40000"/>
                      <a:alpha val="80000"/>
                    </a:srgbClr>
                  </a:gs>
                  <a:gs pos="100000">
                    <a:srgbClr val="666666">
                      <a:lumMod val="60000"/>
                      <a:lumOff val="40000"/>
                      <a:alpha val="40000"/>
                    </a:srgbClr>
                  </a:gs>
                </a:gsLst>
                <a:lin ang="0" scaled="0"/>
                <a:tileRect/>
              </a:gra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square" lIns="36000" tIns="0" rIns="0" bIns="0" anchor="ctr" anchorCtr="1"/>
            <a:lstStyle>
              <a:defPPr>
                <a:defRPr lang="en-US"/>
              </a:defPPr>
              <a:lvl1pPr>
                <a:defRPr sz="1000">
                  <a:latin typeface="+mn-ea"/>
                </a:defRPr>
              </a:lvl1pPr>
            </a:lstStyle>
            <a:p>
              <a:pPr marL="0" marR="0" lvl="0" indent="0" algn="ctr" defTabSz="706925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700" b="0" i="0" u="none" strike="noStrike" kern="0" cap="none" spc="0" normalizeH="0" baseline="0" noProof="0" dirty="0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等线" panose="02010600030101010101" pitchFamily="2" charset="-122"/>
                  <a:ea typeface="WenQuanYi Micro Hei" panose="020B0606030804020204"/>
                </a:rPr>
                <a:t>多级数据存储</a:t>
              </a:r>
            </a:p>
          </p:txBody>
        </p:sp>
        <p:sp>
          <p:nvSpPr>
            <p:cNvPr id="276" name="文本框 275">
              <a:extLst>
                <a:ext uri="{FF2B5EF4-FFF2-40B4-BE49-F238E27FC236}">
                  <a16:creationId xmlns:a16="http://schemas.microsoft.com/office/drawing/2014/main" id="{2E60C001-1A0B-4F6E-90DB-74EDD2C8AB87}"/>
                </a:ext>
              </a:extLst>
            </p:cNvPr>
            <p:cNvSpPr txBox="1"/>
            <p:nvPr/>
          </p:nvSpPr>
          <p:spPr>
            <a:xfrm>
              <a:off x="5064035" y="4129452"/>
              <a:ext cx="1121525" cy="272362"/>
            </a:xfrm>
            <a:prstGeom prst="rect">
              <a:avLst/>
            </a:prstGeom>
            <a:solidFill>
              <a:srgbClr val="E6E6E6"/>
            </a:solidFill>
            <a:ln w="6350" cap="flat" cmpd="sng" algn="ctr">
              <a:gradFill flip="none" rotWithShape="1">
                <a:gsLst>
                  <a:gs pos="0">
                    <a:srgbClr val="666666">
                      <a:lumMod val="60000"/>
                      <a:lumOff val="40000"/>
                      <a:alpha val="80000"/>
                    </a:srgbClr>
                  </a:gs>
                  <a:gs pos="100000">
                    <a:srgbClr val="666666">
                      <a:lumMod val="60000"/>
                      <a:lumOff val="40000"/>
                      <a:alpha val="40000"/>
                    </a:srgbClr>
                  </a:gs>
                </a:gsLst>
                <a:lin ang="0" scaled="0"/>
                <a:tileRect/>
              </a:gra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square" lIns="36000" tIns="0" rIns="0" bIns="0" anchor="ctr" anchorCtr="1"/>
            <a:lstStyle>
              <a:defPPr>
                <a:defRPr lang="en-US"/>
              </a:defPPr>
              <a:lvl1pPr>
                <a:defRPr sz="1000">
                  <a:latin typeface="+mn-ea"/>
                </a:defRPr>
              </a:lvl1pPr>
            </a:lstStyle>
            <a:p>
              <a:pPr marL="0" marR="0" lvl="0" indent="0" algn="ctr" defTabSz="706925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700" b="0" i="0" u="none" strike="noStrike" kern="0" cap="none" spc="0" normalizeH="0" baseline="0" noProof="0" dirty="0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等线" panose="02010600030101010101" pitchFamily="2" charset="-122"/>
                  <a:ea typeface="WenQuanYi Micro Hei" panose="020B0606030804020204"/>
                </a:rPr>
                <a:t>数据治理工具链</a:t>
              </a:r>
            </a:p>
          </p:txBody>
        </p:sp>
        <p:sp>
          <p:nvSpPr>
            <p:cNvPr id="277" name="文本框 276">
              <a:extLst>
                <a:ext uri="{FF2B5EF4-FFF2-40B4-BE49-F238E27FC236}">
                  <a16:creationId xmlns:a16="http://schemas.microsoft.com/office/drawing/2014/main" id="{0014B70D-AC5D-4618-BA85-A0FE0BBB64A0}"/>
                </a:ext>
              </a:extLst>
            </p:cNvPr>
            <p:cNvSpPr txBox="1"/>
            <p:nvPr/>
          </p:nvSpPr>
          <p:spPr>
            <a:xfrm>
              <a:off x="6222942" y="4129452"/>
              <a:ext cx="1121525" cy="272362"/>
            </a:xfrm>
            <a:prstGeom prst="rect">
              <a:avLst/>
            </a:prstGeom>
            <a:solidFill>
              <a:srgbClr val="E6E6E6"/>
            </a:solidFill>
            <a:ln w="6350" cap="flat" cmpd="sng" algn="ctr">
              <a:gradFill flip="none" rotWithShape="1">
                <a:gsLst>
                  <a:gs pos="0">
                    <a:srgbClr val="666666">
                      <a:lumMod val="60000"/>
                      <a:lumOff val="40000"/>
                      <a:alpha val="80000"/>
                    </a:srgbClr>
                  </a:gs>
                  <a:gs pos="100000">
                    <a:srgbClr val="666666">
                      <a:lumMod val="60000"/>
                      <a:lumOff val="40000"/>
                      <a:alpha val="40000"/>
                    </a:srgbClr>
                  </a:gs>
                </a:gsLst>
                <a:lin ang="0" scaled="0"/>
                <a:tileRect/>
              </a:gra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square" lIns="36000" tIns="0" rIns="0" bIns="0" anchor="ctr" anchorCtr="1"/>
            <a:lstStyle>
              <a:defPPr>
                <a:defRPr lang="en-US"/>
              </a:defPPr>
              <a:lvl1pPr>
                <a:defRPr sz="1000">
                  <a:latin typeface="+mn-ea"/>
                </a:defRPr>
              </a:lvl1pPr>
            </a:lstStyle>
            <a:p>
              <a:pPr marL="0" marR="0" lvl="0" indent="0" algn="ctr" defTabSz="706925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700" b="0" i="0" u="none" strike="noStrike" kern="0" cap="none" spc="0" normalizeH="0" baseline="0" noProof="0" dirty="0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等线" panose="02010600030101010101" pitchFamily="2" charset="-122"/>
                  <a:ea typeface="WenQuanYi Micro Hei" panose="020B0606030804020204"/>
                </a:rPr>
                <a:t>数字运营工具链</a:t>
              </a:r>
            </a:p>
          </p:txBody>
        </p:sp>
      </p:grpSp>
      <p:sp>
        <p:nvSpPr>
          <p:cNvPr id="278" name="矩形 277">
            <a:extLst>
              <a:ext uri="{FF2B5EF4-FFF2-40B4-BE49-F238E27FC236}">
                <a16:creationId xmlns:a16="http://schemas.microsoft.com/office/drawing/2014/main" id="{BFB994AF-22C0-4401-AC48-4CA4CBB96555}"/>
              </a:ext>
            </a:extLst>
          </p:cNvPr>
          <p:cNvSpPr/>
          <p:nvPr/>
        </p:nvSpPr>
        <p:spPr>
          <a:xfrm>
            <a:off x="822246" y="4531902"/>
            <a:ext cx="3604488" cy="1840323"/>
          </a:xfrm>
          <a:prstGeom prst="rect">
            <a:avLst/>
          </a:prstGeom>
          <a:noFill/>
          <a:ln w="12700" cap="flat" cmpd="sng" algn="ctr">
            <a:solidFill>
              <a:srgbClr val="C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666666"/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279" name="矩形 278">
            <a:extLst>
              <a:ext uri="{FF2B5EF4-FFF2-40B4-BE49-F238E27FC236}">
                <a16:creationId xmlns:a16="http://schemas.microsoft.com/office/drawing/2014/main" id="{0C1356E7-90B7-46C1-9D12-56977E11AE96}"/>
              </a:ext>
            </a:extLst>
          </p:cNvPr>
          <p:cNvSpPr/>
          <p:nvPr/>
        </p:nvSpPr>
        <p:spPr>
          <a:xfrm>
            <a:off x="916587" y="4712268"/>
            <a:ext cx="40577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70692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/>
                <a:ea typeface="WenQuanYi Micro Hei" panose="020B0606030804020204"/>
              </a:rPr>
              <a:t>一体协同底座</a:t>
            </a:r>
            <a:endParaRPr kumimoji="0" lang="en-US" altLang="zh-CN" sz="8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微软雅黑"/>
              <a:ea typeface="WenQuanYi Micro Hei" panose="020B0606030804020204"/>
            </a:endParaRPr>
          </a:p>
        </p:txBody>
      </p:sp>
      <p:sp>
        <p:nvSpPr>
          <p:cNvPr id="280" name="文本框 279">
            <a:extLst>
              <a:ext uri="{FF2B5EF4-FFF2-40B4-BE49-F238E27FC236}">
                <a16:creationId xmlns:a16="http://schemas.microsoft.com/office/drawing/2014/main" id="{48887D92-06C8-463B-AE95-1ECA0991A599}"/>
              </a:ext>
            </a:extLst>
          </p:cNvPr>
          <p:cNvSpPr txBox="1"/>
          <p:nvPr/>
        </p:nvSpPr>
        <p:spPr>
          <a:xfrm>
            <a:off x="1325235" y="4675670"/>
            <a:ext cx="576137" cy="288290"/>
          </a:xfrm>
          <a:prstGeom prst="rect">
            <a:avLst/>
          </a:prstGeom>
          <a:solidFill>
            <a:srgbClr val="E6E6E6"/>
          </a:solidFill>
          <a:ln w="6350" cap="flat" cmpd="sng" algn="ctr">
            <a:gradFill flip="none" rotWithShape="1">
              <a:gsLst>
                <a:gs pos="0">
                  <a:srgbClr val="666666">
                    <a:lumMod val="60000"/>
                    <a:lumOff val="40000"/>
                    <a:alpha val="80000"/>
                  </a:srgbClr>
                </a:gs>
                <a:gs pos="100000">
                  <a:srgbClr val="666666">
                    <a:lumMod val="60000"/>
                    <a:lumOff val="40000"/>
                    <a:alpha val="40000"/>
                  </a:srgbClr>
                </a:gs>
              </a:gsLst>
              <a:lin ang="0" scaled="0"/>
              <a:tileRect/>
            </a:gra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square" lIns="36000" tIns="0" rIns="0" bIns="0" anchor="ctr" anchorCtr="1"/>
          <a:lstStyle>
            <a:defPPr>
              <a:defRPr lang="en-US"/>
            </a:defPPr>
            <a:lvl1pPr>
              <a:defRPr sz="1000">
                <a:latin typeface="+mn-ea"/>
              </a:defRPr>
            </a:lvl1pPr>
          </a:lstStyle>
          <a:p>
            <a:pPr marL="0" marR="0" lvl="0" indent="0" algn="ctr" defTabSz="70692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等线" panose="02010600030101010101" pitchFamily="2" charset="-122"/>
                <a:ea typeface="WenQuanYi Micro Hei" panose="020B0606030804020204"/>
              </a:rPr>
              <a:t>云边协同</a:t>
            </a:r>
          </a:p>
        </p:txBody>
      </p:sp>
      <p:sp>
        <p:nvSpPr>
          <p:cNvPr id="281" name="文本框 280">
            <a:extLst>
              <a:ext uri="{FF2B5EF4-FFF2-40B4-BE49-F238E27FC236}">
                <a16:creationId xmlns:a16="http://schemas.microsoft.com/office/drawing/2014/main" id="{7951241B-3A65-4476-BEFF-F09B6E5FD0C0}"/>
              </a:ext>
            </a:extLst>
          </p:cNvPr>
          <p:cNvSpPr txBox="1"/>
          <p:nvPr/>
        </p:nvSpPr>
        <p:spPr>
          <a:xfrm>
            <a:off x="1918929" y="4675670"/>
            <a:ext cx="576137" cy="288290"/>
          </a:xfrm>
          <a:prstGeom prst="rect">
            <a:avLst/>
          </a:prstGeom>
          <a:solidFill>
            <a:srgbClr val="E6E6E6"/>
          </a:solidFill>
          <a:ln w="6350" cap="flat" cmpd="sng" algn="ctr">
            <a:gradFill flip="none" rotWithShape="1">
              <a:gsLst>
                <a:gs pos="0">
                  <a:srgbClr val="666666">
                    <a:lumMod val="60000"/>
                    <a:lumOff val="40000"/>
                    <a:alpha val="80000"/>
                  </a:srgbClr>
                </a:gs>
                <a:gs pos="100000">
                  <a:srgbClr val="666666">
                    <a:lumMod val="60000"/>
                    <a:lumOff val="40000"/>
                    <a:alpha val="40000"/>
                  </a:srgbClr>
                </a:gs>
              </a:gsLst>
              <a:lin ang="0" scaled="0"/>
              <a:tileRect/>
            </a:gra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square" lIns="36000" tIns="0" rIns="0" bIns="0" anchor="ctr" anchorCtr="1"/>
          <a:lstStyle>
            <a:defPPr>
              <a:defRPr lang="en-US"/>
            </a:defPPr>
            <a:lvl1pPr>
              <a:defRPr sz="1000">
                <a:latin typeface="+mn-ea"/>
              </a:defRPr>
            </a:lvl1pPr>
          </a:lstStyle>
          <a:p>
            <a:pPr marL="0" marR="0" lvl="0" indent="0" algn="ctr" defTabSz="70692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等线" panose="02010600030101010101" pitchFamily="2" charset="-122"/>
                <a:ea typeface="WenQuanYi Micro Hei" panose="020B0606030804020204"/>
              </a:rPr>
              <a:t>多云管理</a:t>
            </a:r>
          </a:p>
        </p:txBody>
      </p:sp>
      <p:sp>
        <p:nvSpPr>
          <p:cNvPr id="282" name="文本框 281">
            <a:extLst>
              <a:ext uri="{FF2B5EF4-FFF2-40B4-BE49-F238E27FC236}">
                <a16:creationId xmlns:a16="http://schemas.microsoft.com/office/drawing/2014/main" id="{19D65EF9-25B6-4470-AA10-84121754EBFF}"/>
              </a:ext>
            </a:extLst>
          </p:cNvPr>
          <p:cNvSpPr txBox="1"/>
          <p:nvPr/>
        </p:nvSpPr>
        <p:spPr>
          <a:xfrm>
            <a:off x="2512623" y="4675670"/>
            <a:ext cx="576137" cy="288290"/>
          </a:xfrm>
          <a:prstGeom prst="rect">
            <a:avLst/>
          </a:prstGeom>
          <a:solidFill>
            <a:srgbClr val="E6E6E6"/>
          </a:solidFill>
          <a:ln w="6350" cap="flat" cmpd="sng" algn="ctr">
            <a:gradFill flip="none" rotWithShape="1">
              <a:gsLst>
                <a:gs pos="0">
                  <a:srgbClr val="666666">
                    <a:lumMod val="60000"/>
                    <a:lumOff val="40000"/>
                    <a:alpha val="80000"/>
                  </a:srgbClr>
                </a:gs>
                <a:gs pos="100000">
                  <a:srgbClr val="666666">
                    <a:lumMod val="60000"/>
                    <a:lumOff val="40000"/>
                    <a:alpha val="40000"/>
                  </a:srgbClr>
                </a:gs>
              </a:gsLst>
              <a:lin ang="0" scaled="0"/>
              <a:tileRect/>
            </a:gra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square" lIns="36000" tIns="0" rIns="0" bIns="0" anchor="ctr" anchorCtr="1"/>
          <a:lstStyle>
            <a:defPPr>
              <a:defRPr lang="en-US"/>
            </a:defPPr>
            <a:lvl1pPr>
              <a:defRPr sz="1000">
                <a:latin typeface="+mn-ea"/>
              </a:defRPr>
            </a:lvl1pPr>
          </a:lstStyle>
          <a:p>
            <a:pPr marL="0" marR="0" lvl="0" indent="0" algn="ctr" defTabSz="70692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等线" panose="02010600030101010101" pitchFamily="2" charset="-122"/>
                <a:ea typeface="WenQuanYi Micro Hei" panose="020B0606030804020204"/>
              </a:rPr>
              <a:t>双活容灾</a:t>
            </a:r>
          </a:p>
        </p:txBody>
      </p:sp>
      <p:sp>
        <p:nvSpPr>
          <p:cNvPr id="283" name="文本框 282">
            <a:extLst>
              <a:ext uri="{FF2B5EF4-FFF2-40B4-BE49-F238E27FC236}">
                <a16:creationId xmlns:a16="http://schemas.microsoft.com/office/drawing/2014/main" id="{D803BA97-40E5-42D3-92A8-C217320F17A4}"/>
              </a:ext>
            </a:extLst>
          </p:cNvPr>
          <p:cNvSpPr txBox="1"/>
          <p:nvPr/>
        </p:nvSpPr>
        <p:spPr>
          <a:xfrm>
            <a:off x="3106317" y="4675670"/>
            <a:ext cx="576137" cy="288290"/>
          </a:xfrm>
          <a:prstGeom prst="rect">
            <a:avLst/>
          </a:prstGeom>
          <a:solidFill>
            <a:srgbClr val="E6E6E6"/>
          </a:solidFill>
          <a:ln w="6350" cap="flat" cmpd="sng" algn="ctr">
            <a:gradFill flip="none" rotWithShape="1">
              <a:gsLst>
                <a:gs pos="0">
                  <a:srgbClr val="666666">
                    <a:lumMod val="60000"/>
                    <a:lumOff val="40000"/>
                    <a:alpha val="80000"/>
                  </a:srgbClr>
                </a:gs>
                <a:gs pos="100000">
                  <a:srgbClr val="666666">
                    <a:lumMod val="60000"/>
                    <a:lumOff val="40000"/>
                    <a:alpha val="40000"/>
                  </a:srgbClr>
                </a:gs>
              </a:gsLst>
              <a:lin ang="0" scaled="0"/>
              <a:tileRect/>
            </a:gra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square" lIns="36000" tIns="0" rIns="0" bIns="0" anchor="ctr" anchorCtr="1"/>
          <a:lstStyle>
            <a:defPPr>
              <a:defRPr lang="en-US"/>
            </a:defPPr>
            <a:lvl1pPr>
              <a:defRPr sz="1000">
                <a:latin typeface="+mn-ea"/>
              </a:defRPr>
            </a:lvl1pPr>
          </a:lstStyle>
          <a:p>
            <a:pPr marL="0" marR="0" lvl="0" indent="0" algn="ctr" defTabSz="70692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等线" panose="02010600030101010101" pitchFamily="2" charset="-122"/>
                <a:ea typeface="WenQuanYi Micro Hei" panose="020B0606030804020204"/>
              </a:rPr>
              <a:t>一云多芯</a:t>
            </a:r>
          </a:p>
        </p:txBody>
      </p:sp>
      <p:sp>
        <p:nvSpPr>
          <p:cNvPr id="284" name="文本框 283">
            <a:extLst>
              <a:ext uri="{FF2B5EF4-FFF2-40B4-BE49-F238E27FC236}">
                <a16:creationId xmlns:a16="http://schemas.microsoft.com/office/drawing/2014/main" id="{CAE3EB4A-5250-44AD-8179-6A7433B91093}"/>
              </a:ext>
            </a:extLst>
          </p:cNvPr>
          <p:cNvSpPr txBox="1"/>
          <p:nvPr/>
        </p:nvSpPr>
        <p:spPr>
          <a:xfrm>
            <a:off x="3700012" y="4675670"/>
            <a:ext cx="576137" cy="288290"/>
          </a:xfrm>
          <a:prstGeom prst="rect">
            <a:avLst/>
          </a:prstGeom>
          <a:solidFill>
            <a:srgbClr val="E6E6E6"/>
          </a:solidFill>
          <a:ln w="6350" cap="flat" cmpd="sng" algn="ctr">
            <a:gradFill flip="none" rotWithShape="1">
              <a:gsLst>
                <a:gs pos="0">
                  <a:srgbClr val="666666">
                    <a:lumMod val="60000"/>
                    <a:lumOff val="40000"/>
                    <a:alpha val="80000"/>
                  </a:srgbClr>
                </a:gs>
                <a:gs pos="100000">
                  <a:srgbClr val="666666">
                    <a:lumMod val="60000"/>
                    <a:lumOff val="40000"/>
                    <a:alpha val="40000"/>
                  </a:srgbClr>
                </a:gs>
              </a:gsLst>
              <a:lin ang="0" scaled="0"/>
              <a:tileRect/>
            </a:gra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square" lIns="36000" tIns="0" rIns="0" bIns="0" anchor="ctr" anchorCtr="1"/>
          <a:lstStyle>
            <a:defPPr>
              <a:defRPr lang="en-US"/>
            </a:defPPr>
            <a:lvl1pPr>
              <a:defRPr sz="1000">
                <a:latin typeface="+mn-ea"/>
              </a:defRPr>
            </a:lvl1pPr>
          </a:lstStyle>
          <a:p>
            <a:pPr marL="0" marR="0" lvl="0" indent="0" algn="ctr" defTabSz="70692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等线" panose="02010600030101010101" pitchFamily="2" charset="-122"/>
                <a:ea typeface="WenQuanYi Micro Hei" panose="020B0606030804020204"/>
              </a:rPr>
              <a:t>轻型厂站</a:t>
            </a:r>
          </a:p>
        </p:txBody>
      </p:sp>
      <p:sp>
        <p:nvSpPr>
          <p:cNvPr id="285" name="文本框 284">
            <a:extLst>
              <a:ext uri="{FF2B5EF4-FFF2-40B4-BE49-F238E27FC236}">
                <a16:creationId xmlns:a16="http://schemas.microsoft.com/office/drawing/2014/main" id="{48D431D9-8630-4263-BA88-72CC6AC37A25}"/>
              </a:ext>
            </a:extLst>
          </p:cNvPr>
          <p:cNvSpPr txBox="1"/>
          <p:nvPr/>
        </p:nvSpPr>
        <p:spPr>
          <a:xfrm>
            <a:off x="2071711" y="3444371"/>
            <a:ext cx="723283" cy="288290"/>
          </a:xfrm>
          <a:prstGeom prst="rect">
            <a:avLst/>
          </a:prstGeom>
          <a:solidFill>
            <a:srgbClr val="E6E6E6"/>
          </a:solidFill>
          <a:ln w="6350" cap="flat" cmpd="sng" algn="ctr">
            <a:gradFill flip="none" rotWithShape="1">
              <a:gsLst>
                <a:gs pos="0">
                  <a:srgbClr val="666666">
                    <a:lumMod val="60000"/>
                    <a:lumOff val="40000"/>
                    <a:alpha val="80000"/>
                  </a:srgbClr>
                </a:gs>
                <a:gs pos="100000">
                  <a:srgbClr val="666666">
                    <a:lumMod val="60000"/>
                    <a:lumOff val="40000"/>
                    <a:alpha val="40000"/>
                  </a:srgbClr>
                </a:gs>
              </a:gsLst>
              <a:lin ang="0" scaled="0"/>
              <a:tileRect/>
            </a:gra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square" lIns="36000" tIns="0" rIns="0" bIns="0" anchor="ctr" anchorCtr="1"/>
          <a:lstStyle>
            <a:defPPr>
              <a:defRPr lang="en-US"/>
            </a:defPPr>
            <a:lvl1pPr>
              <a:defRPr sz="1000">
                <a:latin typeface="+mn-ea"/>
              </a:defRPr>
            </a:lvl1pPr>
          </a:lstStyle>
          <a:p>
            <a:pPr marL="0" marR="0" lvl="0" indent="0" algn="ctr" defTabSz="70692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等线" panose="02010600030101010101" pitchFamily="2" charset="-122"/>
                <a:ea typeface="WenQuanYi Micro Hei" panose="020B0606030804020204"/>
              </a:rPr>
              <a:t>云边端应用协同</a:t>
            </a:r>
          </a:p>
        </p:txBody>
      </p:sp>
      <p:grpSp>
        <p:nvGrpSpPr>
          <p:cNvPr id="286" name="组合 285">
            <a:extLst>
              <a:ext uri="{FF2B5EF4-FFF2-40B4-BE49-F238E27FC236}">
                <a16:creationId xmlns:a16="http://schemas.microsoft.com/office/drawing/2014/main" id="{64977FD7-83A8-4D1A-9156-8351B8BBA9DF}"/>
              </a:ext>
            </a:extLst>
          </p:cNvPr>
          <p:cNvGrpSpPr/>
          <p:nvPr/>
        </p:nvGrpSpPr>
        <p:grpSpPr>
          <a:xfrm>
            <a:off x="298450" y="352425"/>
            <a:ext cx="4674876" cy="197683"/>
            <a:chOff x="324702" y="348440"/>
            <a:chExt cx="4674876" cy="197683"/>
          </a:xfrm>
        </p:grpSpPr>
        <p:sp>
          <p:nvSpPr>
            <p:cNvPr id="287" name="object 11">
              <a:extLst>
                <a:ext uri="{FF2B5EF4-FFF2-40B4-BE49-F238E27FC236}">
                  <a16:creationId xmlns:a16="http://schemas.microsoft.com/office/drawing/2014/main" id="{CF9A7AB9-D07B-49CE-9B30-6F08A15311FF}"/>
                </a:ext>
              </a:extLst>
            </p:cNvPr>
            <p:cNvSpPr txBox="1"/>
            <p:nvPr/>
          </p:nvSpPr>
          <p:spPr>
            <a:xfrm>
              <a:off x="436345" y="348440"/>
              <a:ext cx="4563233" cy="197683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marR="5080">
                <a:lnSpc>
                  <a:spcPct val="107200"/>
                </a:lnSpc>
                <a:spcBef>
                  <a:spcPts val="100"/>
                </a:spcBef>
              </a:pPr>
              <a:r>
                <a:rPr lang="zh-CN" altLang="en-US" sz="1200" b="1" dirty="0">
                  <a:latin typeface="微软雅黑" panose="020B0503020204020204" pitchFamily="34" charset="-122"/>
                  <a:ea typeface="WenQuanYi Micro Hei" panose="020B0606030804020204"/>
                </a:rPr>
                <a:t>解决方案架构</a:t>
              </a:r>
              <a:endParaRPr sz="1200" b="1" dirty="0">
                <a:latin typeface="微软雅黑" panose="020B0503020204020204" pitchFamily="34" charset="-122"/>
                <a:ea typeface="WenQuanYi Micro Hei" panose="020B0606030804020204"/>
              </a:endParaRPr>
            </a:p>
          </p:txBody>
        </p:sp>
        <p:sp>
          <p:nvSpPr>
            <p:cNvPr id="288" name="î$ľîḋe">
              <a:extLst>
                <a:ext uri="{FF2B5EF4-FFF2-40B4-BE49-F238E27FC236}">
                  <a16:creationId xmlns:a16="http://schemas.microsoft.com/office/drawing/2014/main" id="{CBE34FA4-ACD0-4C71-AA7A-58F6141C5E45}"/>
                </a:ext>
              </a:extLst>
            </p:cNvPr>
            <p:cNvSpPr/>
            <p:nvPr/>
          </p:nvSpPr>
          <p:spPr>
            <a:xfrm>
              <a:off x="324702" y="367757"/>
              <a:ext cx="45719" cy="171135"/>
            </a:xfrm>
            <a:prstGeom prst="rect">
              <a:avLst/>
            </a:prstGeom>
            <a:gradFill flip="none" rotWithShape="1">
              <a:gsLst>
                <a:gs pos="100000">
                  <a:srgbClr val="FF0000">
                    <a:alpha val="35000"/>
                  </a:srgbClr>
                </a:gs>
                <a:gs pos="0">
                  <a:srgbClr val="C00000"/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rtlCol="0" anchor="ctr">
              <a:normAutofit fontScale="32500" lnSpcReduction="20000"/>
            </a:bodyPr>
            <a:lstStyle/>
            <a:p>
              <a:pPr algn="ctr"/>
              <a:endParaRPr lang="en-US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143680536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IDE.ICON" val="#2712;#2712;#2712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IDE.ICON" val="#2712;#2712;#2712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6799</TotalTime>
  <Words>833</Words>
  <Application>Microsoft Office PowerPoint</Application>
  <PresentationFormat>自定义</PresentationFormat>
  <Paragraphs>178</Paragraphs>
  <Slides>3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5" baseType="lpstr">
      <vt:lpstr>Huawei Sans Medium</vt:lpstr>
      <vt:lpstr>Microsoft YaHei UI</vt:lpstr>
      <vt:lpstr>Noto Mono</vt:lpstr>
      <vt:lpstr>WenQuanYi Micro Hei</vt:lpstr>
      <vt:lpstr>等线</vt:lpstr>
      <vt:lpstr>宋体</vt:lpstr>
      <vt:lpstr>微软雅黑</vt:lpstr>
      <vt:lpstr>微软雅黑</vt:lpstr>
      <vt:lpstr>Arial</vt:lpstr>
      <vt:lpstr>Calibri</vt:lpstr>
      <vt:lpstr>Wingdings</vt:lpstr>
      <vt:lpstr>Office Theme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（国内版-中文）-一指禅手册-政府行业-148X210mm-1124</dc:title>
  <dc:creator>laixiping (A)</dc:creator>
  <cp:lastModifiedBy>laixiping (A)</cp:lastModifiedBy>
  <cp:revision>285</cp:revision>
  <dcterms:created xsi:type="dcterms:W3CDTF">2022-12-24T07:47:49Z</dcterms:created>
  <dcterms:modified xsi:type="dcterms:W3CDTF">2024-11-29T02:26:05Z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2022-12-24T00:00:00Z</vt:filetime>
  </property>
  <property fmtid="{D5CDD505-2E9C-101B-9397-08002B2CF9AE}" pid="3" name="Creator">
    <vt:lpwstr>Adobe Illustrator CC 22.0 (Windows)</vt:lpwstr>
  </property>
  <property fmtid="{D5CDD505-2E9C-101B-9397-08002B2CF9AE}" pid="4" name="LastSaved">
    <vt:filetime>2022-12-24T00:00:00Z</vt:filetime>
  </property>
  <property fmtid="{D5CDD505-2E9C-101B-9397-08002B2CF9AE}" pid="5" name="_2015_ms_pID_725343">
    <vt:lpwstr>(3)3OUa2c5qOHXckhH7UzE543e7R/FDec2O6mTZQ8Z99/sEdh4kQhwnWRZrpmJFzYGEaRV1noZA
yBHuV4OODEGXpWlu7mnGEe91QYWYI32mlkIGVNoHUfTR7ulpHHIgN43cAqOGcUX2QwBRsnyF
QQmG9zTD0NLYGuNVCJAZtSyFcLudkgh8xSeiX62u6YdJ5kK4VtNn1jFg/MgzDi+ACrYfqR9e
7w6c8LdHprfKHpcPdV</vt:lpwstr>
  </property>
  <property fmtid="{D5CDD505-2E9C-101B-9397-08002B2CF9AE}" pid="6" name="_2015_ms_pID_7253431">
    <vt:lpwstr>ScxSz/9y3eRR9ADH2jrokcyV9zFNfFluXyqkQ35hmDS70Ux6XjCCUq
2ncd5rmDZWMudaEeoL4QZqvCRUqPtQLQbc4eF552BWn7qerXBLV3v1nRzU51nyF6cjLnldUT
MWQ4Q3yoLr7ZakzNccda43rROdmUTKZ1DcAZwpJIXKq1FkMv3WgiYUjBG4qKYNs0lKYQpIxk
49Y8TyVhluEjxxpRD746dwea0A9Qw4+DR+UC</vt:lpwstr>
  </property>
  <property fmtid="{D5CDD505-2E9C-101B-9397-08002B2CF9AE}" pid="7" name="_2015_ms_pID_7253432">
    <vt:lpwstr>Qw==</vt:lpwstr>
  </property>
</Properties>
</file>